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3C742A5-8AA0-4E0A-8E42-C5BC47C6B77E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90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A0CCE71-795D-4D79-A425-F1EAAB0916F8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32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0665B8A-6E71-4964-8F58-DD1AFD44833A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23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52D2-0F6A-4D99-9F6E-9031FB30E40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FC1B-DB28-4219-AA3A-5CEE022131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/>
          </a:p>
          <a:p>
            <a:pPr marL="743040" lvl="1" indent="-285480">
              <a:lnSpc>
                <a:spcPct val="100000"/>
              </a:lnSpc>
              <a:buFont typeface="Arial"/>
              <a:buChar char="–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/>
          </a:p>
          <a:p>
            <a:pPr marL="1143000" lvl="2" indent="-22824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/>
          </a:p>
          <a:p>
            <a:pPr marL="1600200" lvl="3" indent="-228240">
              <a:lnSpc>
                <a:spcPct val="100000"/>
              </a:lnSpc>
              <a:buFont typeface="Arial"/>
              <a:buChar char="–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/>
          </a:p>
          <a:p>
            <a:pPr marL="2057400" lvl="4" indent="-228240">
              <a:lnSpc>
                <a:spcPct val="100000"/>
              </a:lnSpc>
              <a:buFont typeface="Arial"/>
              <a:buChar char="»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12/12/16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453EE3A-A603-4E1E-935F-7F7A524077C1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12/12/16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26FD51B-CEC4-4B2A-BC73-0D03D1A75BAF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Calibri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pc="-1">
                <a:latin typeface="Calibri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Calibri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33520" y="228600"/>
            <a:ext cx="7772040" cy="1294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Los doce conceptos</a:t>
            </a:r>
            <a:endParaRPr/>
          </a:p>
        </p:txBody>
      </p:sp>
      <p:pic>
        <p:nvPicPr>
          <p:cNvPr id="124" name="Picture 1"/>
          <p:cNvPicPr/>
          <p:nvPr/>
        </p:nvPicPr>
        <p:blipFill>
          <a:blip r:embed="rId2"/>
          <a:stretch/>
        </p:blipFill>
        <p:spPr>
          <a:xfrm>
            <a:off x="1981080" y="1371600"/>
            <a:ext cx="4647960" cy="500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3"/>
          <p:cNvPicPr/>
          <p:nvPr/>
        </p:nvPicPr>
        <p:blipFill>
          <a:blip r:embed="rId2"/>
          <a:stretch/>
        </p:blipFill>
        <p:spPr>
          <a:xfrm rot="1452000">
            <a:off x="2961720" y="1888200"/>
            <a:ext cx="2743200" cy="2770560"/>
          </a:xfrm>
          <a:prstGeom prst="rect">
            <a:avLst/>
          </a:prstGeom>
          <a:ln w="9360">
            <a:noFill/>
          </a:ln>
        </p:spPr>
      </p:pic>
      <p:pic>
        <p:nvPicPr>
          <p:cNvPr id="174" name="Picture 2"/>
          <p:cNvPicPr/>
          <p:nvPr/>
        </p:nvPicPr>
        <p:blipFill>
          <a:blip r:embed="rId3"/>
          <a:stretch/>
        </p:blipFill>
        <p:spPr>
          <a:xfrm rot="20484600">
            <a:off x="415800" y="2339640"/>
            <a:ext cx="1404360" cy="2114640"/>
          </a:xfrm>
          <a:prstGeom prst="rect">
            <a:avLst/>
          </a:prstGeom>
          <a:ln w="9360"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533520" y="762120"/>
            <a:ext cx="78483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Los miembros de CCA/OA cuyo servicio implica tomar decisiones, por lo general, son miembros que han tenido otros servicios;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304920" y="5444280"/>
            <a:ext cx="8305560" cy="97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Se les da un voto de confianza, basado en su experiencia, de que estos miembros tomaran las mejores decisiones para el grupo como un todo.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7" name="CustomShape 3"/>
          <p:cNvSpPr/>
          <p:nvPr/>
        </p:nvSpPr>
        <p:spPr>
          <a:xfrm rot="20588400">
            <a:off x="595440" y="4177440"/>
            <a:ext cx="219996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600" b="1" strike="noStrike" spc="49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Blackadder ITC"/>
              </a:rPr>
              <a:t>Coordinador de la Region</a:t>
            </a:r>
            <a:endParaRPr/>
          </a:p>
        </p:txBody>
      </p:sp>
      <p:sp>
        <p:nvSpPr>
          <p:cNvPr id="178" name="CustomShape 4"/>
          <p:cNvSpPr/>
          <p:nvPr/>
        </p:nvSpPr>
        <p:spPr>
          <a:xfrm rot="20905800">
            <a:off x="3574440" y="3841200"/>
            <a:ext cx="191952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CC9900"/>
                </a:solidFill>
                <a:uFill>
                  <a:solidFill>
                    <a:srgbClr val="FFFFFF"/>
                  </a:solidFill>
                </a:uFill>
                <a:latin typeface="Bodoni MT Poster Compressed"/>
              </a:rPr>
              <a:t>Delegado de la WSBC</a:t>
            </a:r>
            <a:endParaRPr/>
          </a:p>
        </p:txBody>
      </p:sp>
      <p:pic>
        <p:nvPicPr>
          <p:cNvPr id="179" name="Picture 4"/>
          <p:cNvPicPr/>
          <p:nvPr/>
        </p:nvPicPr>
        <p:blipFill>
          <a:blip r:embed="rId4"/>
          <a:stretch/>
        </p:blipFill>
        <p:spPr>
          <a:xfrm rot="1366200">
            <a:off x="6625080" y="2101320"/>
            <a:ext cx="1793880" cy="2129400"/>
          </a:xfrm>
          <a:prstGeom prst="rect">
            <a:avLst/>
          </a:prstGeom>
          <a:ln w="9360">
            <a:noFill/>
          </a:ln>
        </p:spPr>
      </p:pic>
      <p:sp>
        <p:nvSpPr>
          <p:cNvPr id="180" name="CustomShape 5"/>
          <p:cNvSpPr/>
          <p:nvPr/>
        </p:nvSpPr>
        <p:spPr>
          <a:xfrm rot="1396200">
            <a:off x="5383440" y="4051800"/>
            <a:ext cx="3536640" cy="48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Coordinador del Comite.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33520" y="304920"/>
            <a:ext cx="297144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cuatro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Igualdad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380880" y="1143000"/>
            <a:ext cx="822924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El derecho de participacion asegula la igualdad de oportunidades para todos en el proceso de desicionn.</a:t>
            </a:r>
            <a:endParaRPr/>
          </a:p>
        </p:txBody>
      </p:sp>
      <p:pic>
        <p:nvPicPr>
          <p:cNvPr id="183" name="Picture 2"/>
          <p:cNvPicPr/>
          <p:nvPr/>
        </p:nvPicPr>
        <p:blipFill>
          <a:blip r:embed="rId2"/>
          <a:stretch/>
        </p:blipFill>
        <p:spPr>
          <a:xfrm>
            <a:off x="4191120" y="2819520"/>
            <a:ext cx="4341960" cy="350496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609480" y="1905120"/>
            <a:ext cx="3047760" cy="444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600" strike="noStrike" spc="-1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Chiller"/>
              </a:rPr>
              <a:t>Cada miembro de OA tiene el derecho y la responsabilidad de participar en el proceso de decision (conciencia de grupo) en las juntas de trabajo de CCA/OA</a:t>
            </a:r>
            <a:endParaRPr/>
          </a:p>
        </p:txBody>
      </p:sp>
      <p:sp>
        <p:nvSpPr>
          <p:cNvPr id="185" name="CustomShape 4"/>
          <p:cNvSpPr/>
          <p:nvPr/>
        </p:nvSpPr>
        <p:spPr>
          <a:xfrm rot="576000">
            <a:off x="4320360" y="1635120"/>
            <a:ext cx="474696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i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ead Bold"/>
              </a:rPr>
              <a:t>Nuestra Mision: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 i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ead Bold"/>
              </a:rPr>
              <a:t>El Exito.</a:t>
            </a: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1066680"/>
            <a:ext cx="3504960" cy="435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Esta partipacion puede ser directa, ya sea de manera oral o mediante una votacion a nivel local.</a:t>
            </a:r>
            <a:endParaRPr/>
          </a:p>
        </p:txBody>
      </p:sp>
      <p:pic>
        <p:nvPicPr>
          <p:cNvPr id="187" name="Picture 2"/>
          <p:cNvPicPr/>
          <p:nvPr/>
        </p:nvPicPr>
        <p:blipFill>
          <a:blip r:embed="rId2"/>
          <a:stretch/>
        </p:blipFill>
        <p:spPr>
          <a:xfrm>
            <a:off x="3962520" y="1905120"/>
            <a:ext cx="4552560" cy="4773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/>
          <p:cNvPicPr/>
          <p:nvPr/>
        </p:nvPicPr>
        <p:blipFill>
          <a:blip r:embed="rId2"/>
          <a:stretch/>
        </p:blipFill>
        <p:spPr>
          <a:xfrm>
            <a:off x="2209680" y="1371600"/>
            <a:ext cx="6279840" cy="3733560"/>
          </a:xfrm>
          <a:prstGeom prst="rect">
            <a:avLst/>
          </a:prstGeom>
          <a:ln w="9360"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380880" y="241200"/>
            <a:ext cx="81529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urlz MT"/>
              </a:rPr>
              <a:t>O puede ser indirecta, a traves de un delegado o concejal, a quien se le da la confianza de participar en otra junta de trabajo. 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457200" y="5154120"/>
            <a:ext cx="807696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urlz MT"/>
              </a:rPr>
              <a:t>Esta participacion tanto directa, como mediante un delegado, asegura las bases democraticas de CCA/OA.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 rot="20638200">
            <a:off x="3269880" y="2336400"/>
            <a:ext cx="4334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Intergrupales / Mesas de  Servicio</a:t>
            </a: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3041280" y="1801080"/>
            <a:ext cx="29714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eestyle Script"/>
              </a:rPr>
              <a:t>Asambleas Regionales</a:t>
            </a:r>
            <a:endParaRPr/>
          </a:p>
        </p:txBody>
      </p:sp>
      <p:sp>
        <p:nvSpPr>
          <p:cNvPr id="193" name="CustomShape 5"/>
          <p:cNvSpPr/>
          <p:nvPr/>
        </p:nvSpPr>
        <p:spPr>
          <a:xfrm>
            <a:off x="4114800" y="3276720"/>
            <a:ext cx="14432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ustralian Sunrise"/>
              </a:rPr>
              <a:t>WSBC</a:t>
            </a:r>
            <a:endParaRPr/>
          </a:p>
        </p:txBody>
      </p:sp>
      <p:sp>
        <p:nvSpPr>
          <p:cNvPr id="194" name="CustomShape 6"/>
          <p:cNvSpPr/>
          <p:nvPr/>
        </p:nvSpPr>
        <p:spPr>
          <a:xfrm rot="2141400">
            <a:off x="5349240" y="3047400"/>
            <a:ext cx="22370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ush Script MT"/>
              </a:rPr>
              <a:t>Juntas de Concejales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228600" y="457200"/>
            <a:ext cx="365724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cinco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Consideración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5410080" y="685800"/>
            <a:ext cx="3200040" cy="49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i="1" strike="noStrike" spc="-1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Fiolex Girls"/>
              </a:rPr>
              <a:t>Los Individuos tienen el derecho de aplelar y solicitar que sus opiniones sean escuchadas y tomadas en cuenta.</a:t>
            </a:r>
            <a:endParaRPr/>
          </a:p>
        </p:txBody>
      </p:sp>
      <p:pic>
        <p:nvPicPr>
          <p:cNvPr id="197" name="Picture 2"/>
          <p:cNvPicPr/>
          <p:nvPr/>
        </p:nvPicPr>
        <p:blipFill>
          <a:blip r:embed="rId2"/>
          <a:stretch/>
        </p:blipFill>
        <p:spPr>
          <a:xfrm>
            <a:off x="609480" y="1905120"/>
            <a:ext cx="4333680" cy="4343040"/>
          </a:xfrm>
          <a:prstGeom prst="rect">
            <a:avLst/>
          </a:prstGeom>
          <a:ln w="9360">
            <a:noFill/>
          </a:ln>
        </p:spPr>
      </p:pic>
      <p:sp>
        <p:nvSpPr>
          <p:cNvPr id="198" name="CustomShape 3"/>
          <p:cNvSpPr/>
          <p:nvPr/>
        </p:nvSpPr>
        <p:spPr>
          <a:xfrm rot="16485600">
            <a:off x="4267080" y="2971800"/>
            <a:ext cx="990360" cy="228240"/>
          </a:xfrm>
          <a:prstGeom prst="diagStrip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4"/>
          <p:cNvSpPr/>
          <p:nvPr/>
        </p:nvSpPr>
        <p:spPr>
          <a:xfrm rot="21035400">
            <a:off x="771120" y="6097680"/>
            <a:ext cx="44312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18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ad Bold"/>
              </a:rPr>
              <a:t>Un saludo a las tradiciones.</a:t>
            </a:r>
            <a:endParaRPr/>
          </a:p>
        </p:txBody>
      </p:sp>
      <p:sp>
        <p:nvSpPr>
          <p:cNvPr id="200" name="TextShape 5"/>
          <p:cNvSpPr txBox="1"/>
          <p:nvPr/>
        </p:nvSpPr>
        <p:spPr>
          <a:xfrm rot="21163200">
            <a:off x="3413520" y="2759400"/>
            <a:ext cx="1645920" cy="182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solidFill>
                  <a:srgbClr val="00CCFF"/>
                </a:solidFill>
                <a:latin typeface="Arial Black"/>
              </a:rPr>
              <a:t>Derecho de Apelacion</a:t>
            </a: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638680" y="380880"/>
            <a:ext cx="2742840" cy="59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Como servidores de confianza, a pesar de nuestros esfuerzos, a veces tomamos decisiones que otros miembros de CCA/OA creen que entran las tradiciones y conceptos.</a:t>
            </a:r>
            <a:endParaRPr/>
          </a:p>
        </p:txBody>
      </p:sp>
      <p:pic>
        <p:nvPicPr>
          <p:cNvPr id="202" name="Picture 4"/>
          <p:cNvPicPr/>
          <p:nvPr/>
        </p:nvPicPr>
        <p:blipFill>
          <a:blip r:embed="rId2"/>
          <a:stretch/>
        </p:blipFill>
        <p:spPr>
          <a:xfrm>
            <a:off x="457200" y="1371600"/>
            <a:ext cx="3123720" cy="4981320"/>
          </a:xfrm>
          <a:prstGeom prst="rect">
            <a:avLst/>
          </a:prstGeom>
          <a:ln w="9360"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2286000" y="152280"/>
            <a:ext cx="3047760" cy="1294920"/>
          </a:xfrm>
          <a:prstGeom prst="cloudCallout">
            <a:avLst>
              <a:gd name="adj1" fmla="val -38646"/>
              <a:gd name="adj2" fmla="val 5514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¿Què quieres decir con punitvo?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343400" y="1905120"/>
            <a:ext cx="4190760" cy="398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Cuando esto sucede, los miembros tienen el derecho de apelar la decision a otro nivel dentro de la estructura. </a:t>
            </a:r>
            <a:endParaRPr/>
          </a:p>
        </p:txBody>
      </p:sp>
      <p:pic>
        <p:nvPicPr>
          <p:cNvPr id="205" name="Picture 2"/>
          <p:cNvPicPr/>
          <p:nvPr/>
        </p:nvPicPr>
        <p:blipFill>
          <a:blip r:embed="rId2"/>
          <a:stretch/>
        </p:blipFill>
        <p:spPr>
          <a:xfrm>
            <a:off x="228600" y="838080"/>
            <a:ext cx="3934080" cy="5378040"/>
          </a:xfrm>
          <a:prstGeom prst="rect">
            <a:avLst/>
          </a:prstGeom>
          <a:ln w="9360"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3429000" y="228600"/>
            <a:ext cx="3200040" cy="1599840"/>
          </a:xfrm>
          <a:prstGeom prst="wedgeEllipseCallout">
            <a:avLst>
              <a:gd name="adj1" fmla="val -66964"/>
              <a:gd name="adj2" fmla="val 4464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Crees que sus acciones fueron punitivas?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609480" y="914400"/>
            <a:ext cx="3047760" cy="37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mejor manera de apelar es presentar por escrito un recuento detallado del asunto ante el cuerpo de servicio apropiado.</a:t>
            </a:r>
            <a:endParaRPr/>
          </a:p>
        </p:txBody>
      </p:sp>
      <p:pic>
        <p:nvPicPr>
          <p:cNvPr id="208" name="Picture 2"/>
          <p:cNvPicPr/>
          <p:nvPr/>
        </p:nvPicPr>
        <p:blipFill>
          <a:blip r:embed="rId2"/>
          <a:stretch/>
        </p:blipFill>
        <p:spPr>
          <a:xfrm>
            <a:off x="5029200" y="1295280"/>
            <a:ext cx="3587400" cy="4125240"/>
          </a:xfrm>
          <a:prstGeom prst="rect">
            <a:avLst/>
          </a:prstGeom>
          <a:ln w="9360">
            <a:noFill/>
          </a:ln>
        </p:spPr>
      </p:pic>
      <p:sp>
        <p:nvSpPr>
          <p:cNvPr id="209" name="CustomShape 2"/>
          <p:cNvSpPr/>
          <p:nvPr/>
        </p:nvSpPr>
        <p:spPr>
          <a:xfrm rot="19503600">
            <a:off x="2528280" y="4360680"/>
            <a:ext cx="388584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halkboard"/>
              </a:rPr>
              <a:t>Por Favor</a:t>
            </a:r>
            <a:endParaRPr/>
          </a:p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halkboard"/>
              </a:rPr>
              <a:t>Reconsideralo!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33520" y="457200"/>
            <a:ext cx="431280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 Seis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Responsabilidad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685800" y="1295280"/>
            <a:ext cx="731484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Oficina de Servicios Mundiales ha confiado a la Mesa de concejales con la responsabilidad primaria para la administracion de CCA/OA.</a:t>
            </a:r>
            <a:endParaRPr/>
          </a:p>
        </p:txBody>
      </p:sp>
      <p:pic>
        <p:nvPicPr>
          <p:cNvPr id="212" name="Picture 3"/>
          <p:cNvPicPr/>
          <p:nvPr/>
        </p:nvPicPr>
        <p:blipFill>
          <a:blip r:embed="rId2"/>
          <a:stretch/>
        </p:blipFill>
        <p:spPr>
          <a:xfrm>
            <a:off x="1905120" y="3733920"/>
            <a:ext cx="5409720" cy="2730600"/>
          </a:xfrm>
          <a:prstGeom prst="rect">
            <a:avLst/>
          </a:prstGeom>
          <a:ln w="9360"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3733920" y="2438280"/>
            <a:ext cx="1523520" cy="761760"/>
          </a:xfrm>
          <a:prstGeom prst="wedgeEllipseCallout">
            <a:avLst>
              <a:gd name="adj1" fmla="val -32500"/>
              <a:gd name="adj2" fmla="val 119322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Estoy en contra</a:t>
            </a:r>
            <a:endParaRPr/>
          </a:p>
        </p:txBody>
      </p:sp>
      <p:sp>
        <p:nvSpPr>
          <p:cNvPr id="214" name="CustomShape 4"/>
          <p:cNvSpPr/>
          <p:nvPr/>
        </p:nvSpPr>
        <p:spPr>
          <a:xfrm>
            <a:off x="1219320" y="2438280"/>
            <a:ext cx="1523520" cy="761760"/>
          </a:xfrm>
          <a:prstGeom prst="wedgeEllipseCallout">
            <a:avLst>
              <a:gd name="adj1" fmla="val 47500"/>
              <a:gd name="adj2" fmla="val 116822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Estoy a favor</a:t>
            </a:r>
            <a:endParaRPr/>
          </a:p>
        </p:txBody>
      </p:sp>
      <p:sp>
        <p:nvSpPr>
          <p:cNvPr id="215" name="CustomShape 5"/>
          <p:cNvSpPr/>
          <p:nvPr/>
        </p:nvSpPr>
        <p:spPr>
          <a:xfrm>
            <a:off x="6629400" y="2666880"/>
            <a:ext cx="2133360" cy="1294920"/>
          </a:xfrm>
          <a:prstGeom prst="cloudCallout">
            <a:avLst>
              <a:gd name="adj1" fmla="val -45833"/>
              <a:gd name="adj2" fmla="val 61932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Estoy indeciso</a:t>
            </a: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523880" y="685800"/>
            <a:ext cx="67053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Los Concejales le responded directamente a los Delegados de la Oficina Mundial de Servicio, y son responsables de llevar a cavo las directrices que reciben de ese cuerpo de servicio.</a:t>
            </a:r>
            <a:endParaRPr/>
          </a:p>
        </p:txBody>
      </p:sp>
      <p:pic>
        <p:nvPicPr>
          <p:cNvPr id="217" name="Picture 3"/>
          <p:cNvPicPr/>
          <p:nvPr/>
        </p:nvPicPr>
        <p:blipFill>
          <a:blip r:embed="rId2"/>
          <a:stretch/>
        </p:blipFill>
        <p:spPr>
          <a:xfrm>
            <a:off x="1905120" y="3733920"/>
            <a:ext cx="5409720" cy="2730600"/>
          </a:xfrm>
          <a:prstGeom prst="rect">
            <a:avLst/>
          </a:prstGeom>
          <a:ln w="9360">
            <a:noFill/>
          </a:ln>
        </p:spPr>
      </p:pic>
      <p:sp>
        <p:nvSpPr>
          <p:cNvPr id="218" name="CustomShape 2"/>
          <p:cNvSpPr/>
          <p:nvPr/>
        </p:nvSpPr>
        <p:spPr>
          <a:xfrm>
            <a:off x="1219320" y="2438280"/>
            <a:ext cx="1523520" cy="761760"/>
          </a:xfrm>
          <a:prstGeom prst="wedgeEllipseCallout">
            <a:avLst>
              <a:gd name="adj1" fmla="val 47500"/>
              <a:gd name="adj2" fmla="val 116822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 voto por mas I.P.</a:t>
            </a:r>
            <a:endParaRPr/>
          </a:p>
        </p:txBody>
      </p:sp>
      <p:sp>
        <p:nvSpPr>
          <p:cNvPr id="219" name="CustomShape 3"/>
          <p:cNvSpPr/>
          <p:nvPr/>
        </p:nvSpPr>
        <p:spPr>
          <a:xfrm>
            <a:off x="3505320" y="2514600"/>
            <a:ext cx="1523520" cy="761760"/>
          </a:xfrm>
          <a:prstGeom prst="wedgeEllipseCallout">
            <a:avLst>
              <a:gd name="adj1" fmla="val -7500"/>
              <a:gd name="adj2" fmla="val 113072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 voto por menos I.P</a:t>
            </a: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6629400" y="2666880"/>
            <a:ext cx="2133360" cy="1294920"/>
          </a:xfrm>
          <a:prstGeom prst="cloudCallout">
            <a:avLst>
              <a:gd name="adj1" fmla="val -45833"/>
              <a:gd name="adj2" fmla="val 61932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es I.P.?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Fiolex Girls"/>
              </a:rPr>
              <a:t>Principios espirituales para todos quienes sirven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914400" y="1600200"/>
            <a:ext cx="754344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Fiolex Girls"/>
              </a:rPr>
              <a:t>Los Pasos </a:t>
            </a:r>
            <a:r>
              <a:rPr lang="en-US" sz="3200" b="1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Fiolex Girls"/>
              </a:rPr>
              <a:t>ayudan a la recuperación personal.</a:t>
            </a:r>
            <a:r>
              <a:rPr lang="en-US" sz="3600" b="1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Fiolex Girls"/>
              </a:rPr>
              <a:t>(Nos ayudan a no cometer suicidio.)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Fiolex Girls"/>
              </a:rPr>
              <a:t>Las tradiciones mantienen la unidad. ( Nos ayudan a no cometer homicidio.)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Fiolex Girls"/>
              </a:rPr>
              <a:t>Los Conceptos se aplican a los pasos y las tradiciones a nuestro servicio de trabajo.</a:t>
            </a:r>
            <a:r>
              <a:rPr lang="en-US" sz="3200" b="1" strike="noStrike" spc="-1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Fiolex Girls"/>
              </a:rPr>
              <a:t>	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/>
          <p:cNvPicPr/>
          <p:nvPr/>
        </p:nvPicPr>
        <p:blipFill>
          <a:blip r:embed="rId2"/>
          <a:stretch/>
        </p:blipFill>
        <p:spPr>
          <a:xfrm>
            <a:off x="2895480" y="725040"/>
            <a:ext cx="6248160" cy="5387040"/>
          </a:xfrm>
          <a:prstGeom prst="rect">
            <a:avLst/>
          </a:prstGeom>
          <a:ln w="9360"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685800" y="533520"/>
            <a:ext cx="2590560" cy="55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Esto es para asegurar que todo fluya y que cada asunto sea resuelto a su tiempo. Los delegados creen que un pequeno grupo que se reuna de manera frecuente es la forma mas efectiva para ver los servicios mundiales.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33520" y="457200"/>
            <a:ext cx="3352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CC99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Siete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CC99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BALANCE</a:t>
            </a: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685800" y="1295280"/>
            <a:ext cx="784836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i="1" strike="noStrike" spc="-1">
                <a:solidFill>
                  <a:srgbClr val="CC99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mesa de concejales tiene derechos y responsabilidades legales de acuerdo a los lineamientos de OA. Subparte A; Los derechos y responsabilidades de la WSBC son de acuerdo a las tradiciones y a los lineamientos de OA, seccion B.</a:t>
            </a:r>
            <a:endParaRPr/>
          </a:p>
        </p:txBody>
      </p:sp>
      <p:pic>
        <p:nvPicPr>
          <p:cNvPr id="225" name="Picture 2"/>
          <p:cNvPicPr/>
          <p:nvPr/>
        </p:nvPicPr>
        <p:blipFill>
          <a:blip r:embed="rId2"/>
          <a:stretch/>
        </p:blipFill>
        <p:spPr>
          <a:xfrm>
            <a:off x="1905120" y="2743200"/>
            <a:ext cx="5025240" cy="3358800"/>
          </a:xfrm>
          <a:prstGeom prst="rect">
            <a:avLst/>
          </a:prstGeom>
          <a:ln w="9360">
            <a:noFill/>
          </a:ln>
        </p:spPr>
      </p:pic>
      <p:pic>
        <p:nvPicPr>
          <p:cNvPr id="226" name="Picture 3"/>
          <p:cNvPicPr/>
          <p:nvPr/>
        </p:nvPicPr>
        <p:blipFill>
          <a:blip r:embed="rId3"/>
          <a:stretch/>
        </p:blipFill>
        <p:spPr>
          <a:xfrm rot="6733200">
            <a:off x="6338880" y="3727440"/>
            <a:ext cx="1823760" cy="2243880"/>
          </a:xfrm>
          <a:prstGeom prst="rect">
            <a:avLst/>
          </a:prstGeom>
          <a:ln w="9360">
            <a:noFill/>
          </a:ln>
        </p:spPr>
      </p:pic>
      <p:sp>
        <p:nvSpPr>
          <p:cNvPr id="227" name="CustomShape 3"/>
          <p:cNvSpPr/>
          <p:nvPr/>
        </p:nvSpPr>
        <p:spPr>
          <a:xfrm rot="21289200">
            <a:off x="6275880" y="4962960"/>
            <a:ext cx="240912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7C7C7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Lineamientos de OA</a:t>
            </a:r>
            <a:endParaRPr/>
          </a:p>
        </p:txBody>
      </p:sp>
      <p:sp>
        <p:nvSpPr>
          <p:cNvPr id="228" name="CustomShape 4"/>
          <p:cNvSpPr/>
          <p:nvPr/>
        </p:nvSpPr>
        <p:spPr>
          <a:xfrm rot="1249800">
            <a:off x="3269160" y="4259880"/>
            <a:ext cx="39261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adley Hand ITC"/>
              </a:rPr>
              <a:t>Se necesita  la combinacion correcta</a:t>
            </a:r>
            <a:endParaRPr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3"/>
          <p:cNvPicPr/>
          <p:nvPr/>
        </p:nvPicPr>
        <p:blipFill>
          <a:blip r:embed="rId2"/>
          <a:stretch/>
        </p:blipFill>
        <p:spPr>
          <a:xfrm rot="21528000">
            <a:off x="456840" y="890280"/>
            <a:ext cx="5410080" cy="5412600"/>
          </a:xfrm>
          <a:prstGeom prst="rect">
            <a:avLst/>
          </a:prstGeom>
          <a:ln w="9360"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5052600" y="1678320"/>
            <a:ext cx="342864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Subparte A gobierna la organizacion interna de la Oficina Munidial, y describe las responsabilidades de los 17 miembros de la Mesa de Concejales como directores.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5181840" y="457200"/>
            <a:ext cx="3504960" cy="1066320"/>
          </a:xfrm>
          <a:prstGeom prst="borderCallout1">
            <a:avLst>
              <a:gd name="adj1" fmla="val 91964"/>
              <a:gd name="adj2" fmla="val -181"/>
              <a:gd name="adj3" fmla="val 134821"/>
              <a:gd name="adj4" fmla="val -42953"/>
            </a:avLst>
          </a:prstGeom>
          <a:solidFill>
            <a:schemeClr val="accent3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 trabajo esta ahi!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la subparte A!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304920" y="457200"/>
            <a:ext cx="3428640" cy="55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CC99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Subparte B,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CC99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cual es aprobada por los delegados de la WSBC, define la membrecia de OA, la estructura basica de los cuerpos de servicio de OA y los procedimientos especificos relacionados con el funcionamiento de la membresia.</a:t>
            </a:r>
            <a:endParaRPr/>
          </a:p>
        </p:txBody>
      </p:sp>
      <p:pic>
        <p:nvPicPr>
          <p:cNvPr id="233" name="Picture 2"/>
          <p:cNvPicPr/>
          <p:nvPr/>
        </p:nvPicPr>
        <p:blipFill>
          <a:blip r:embed="rId2"/>
          <a:stretch/>
        </p:blipFill>
        <p:spPr>
          <a:xfrm>
            <a:off x="3840480" y="3048120"/>
            <a:ext cx="5096160" cy="3123720"/>
          </a:xfrm>
          <a:prstGeom prst="rect">
            <a:avLst/>
          </a:prstGeom>
          <a:ln w="9360"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3886200" y="304920"/>
            <a:ext cx="4343040" cy="2361960"/>
          </a:xfrm>
          <a:prstGeom prst="cloudCallout">
            <a:avLst>
              <a:gd name="adj1" fmla="val 13875"/>
              <a:gd name="adj2" fmla="val 72536"/>
            </a:avLst>
          </a:prstGeom>
          <a:solidFill>
            <a:schemeClr val="accent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proximo ano, en la WSBC, nos vamos a poner sudaderas iguales, como los de la region 8.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3"/>
          <p:cNvPicPr/>
          <p:nvPr/>
        </p:nvPicPr>
        <p:blipFill>
          <a:blip r:embed="rId2"/>
          <a:stretch/>
        </p:blipFill>
        <p:spPr>
          <a:xfrm>
            <a:off x="2057400" y="2362320"/>
            <a:ext cx="5105160" cy="3016800"/>
          </a:xfrm>
          <a:prstGeom prst="rect">
            <a:avLst/>
          </a:prstGeom>
          <a:ln w="9360"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457200" y="5288400"/>
            <a:ext cx="8000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Los lineamientos de la subparte B solo pueden ser modificados mediante el proceso de conciencia del grupo de la WSBC.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7315200" y="2666880"/>
            <a:ext cx="1676160" cy="914040"/>
          </a:xfrm>
          <a:prstGeom prst="borderCallout1">
            <a:avLst>
              <a:gd name="adj1" fmla="val 73065"/>
              <a:gd name="adj2" fmla="val -651"/>
              <a:gd name="adj3" fmla="val 98958"/>
              <a:gd name="adj4" fmla="val -34878"/>
            </a:avLst>
          </a:prstGeom>
          <a:solidFill>
            <a:schemeClr val="accent4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Necesitamos plan de Alimentos!</a:t>
            </a:r>
            <a:endParaRPr/>
          </a:p>
        </p:txBody>
      </p:sp>
      <p:sp>
        <p:nvSpPr>
          <p:cNvPr id="238" name="CustomShape 3"/>
          <p:cNvSpPr/>
          <p:nvPr/>
        </p:nvSpPr>
        <p:spPr>
          <a:xfrm>
            <a:off x="7238880" y="1295280"/>
            <a:ext cx="1676160" cy="914040"/>
          </a:xfrm>
          <a:prstGeom prst="borderCallout1">
            <a:avLst>
              <a:gd name="adj1" fmla="val 100893"/>
              <a:gd name="adj2" fmla="val 31167"/>
              <a:gd name="adj3" fmla="val 151339"/>
              <a:gd name="adj4" fmla="val -26810"/>
            </a:avLst>
          </a:prstGeom>
          <a:solidFill>
            <a:schemeClr val="accent4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Necesitamos plan de Alimentos!</a:t>
            </a:r>
            <a:endParaRPr/>
          </a:p>
        </p:txBody>
      </p:sp>
      <p:sp>
        <p:nvSpPr>
          <p:cNvPr id="239" name="CustomShape 4"/>
          <p:cNvSpPr/>
          <p:nvPr/>
        </p:nvSpPr>
        <p:spPr>
          <a:xfrm>
            <a:off x="5105520" y="1600200"/>
            <a:ext cx="1752120" cy="761760"/>
          </a:xfrm>
          <a:prstGeom prst="borderCallout1">
            <a:avLst>
              <a:gd name="adj1" fmla="val 100893"/>
              <a:gd name="adj2" fmla="val 47471"/>
              <a:gd name="adj3" fmla="val 235714"/>
              <a:gd name="adj4" fmla="val 32602"/>
            </a:avLst>
          </a:prstGeom>
          <a:solidFill>
            <a:schemeClr val="accent4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SIN plan de Alimentos</a:t>
            </a: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</a:rPr>
              <a:t>!</a:t>
            </a:r>
            <a:endParaRPr/>
          </a:p>
        </p:txBody>
      </p:sp>
      <p:sp>
        <p:nvSpPr>
          <p:cNvPr id="240" name="CustomShape 5"/>
          <p:cNvSpPr/>
          <p:nvPr/>
        </p:nvSpPr>
        <p:spPr>
          <a:xfrm>
            <a:off x="380880" y="2743200"/>
            <a:ext cx="1752120" cy="761760"/>
          </a:xfrm>
          <a:prstGeom prst="borderCallout1">
            <a:avLst>
              <a:gd name="adj1" fmla="val 54643"/>
              <a:gd name="adj2" fmla="val 101275"/>
              <a:gd name="adj3" fmla="val 93214"/>
              <a:gd name="adj4" fmla="val 143472"/>
            </a:avLst>
          </a:prstGeom>
          <a:solidFill>
            <a:schemeClr val="accent4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SIN plan de Alimentos</a:t>
            </a: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</a:rPr>
              <a:t>!</a:t>
            </a:r>
            <a:endParaRPr/>
          </a:p>
        </p:txBody>
      </p:sp>
      <p:sp>
        <p:nvSpPr>
          <p:cNvPr id="241" name="CustomShape 6"/>
          <p:cNvSpPr/>
          <p:nvPr/>
        </p:nvSpPr>
        <p:spPr>
          <a:xfrm>
            <a:off x="2971800" y="1600200"/>
            <a:ext cx="1752120" cy="761760"/>
          </a:xfrm>
          <a:prstGeom prst="borderCallout1">
            <a:avLst>
              <a:gd name="adj1" fmla="val 100893"/>
              <a:gd name="adj2" fmla="val 92036"/>
              <a:gd name="adj3" fmla="val 253214"/>
              <a:gd name="adj4" fmla="val 81515"/>
            </a:avLst>
          </a:prstGeom>
          <a:solidFill>
            <a:schemeClr val="accent4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Dignidad en la Eleccion?</a:t>
            </a:r>
            <a:endParaRPr/>
          </a:p>
        </p:txBody>
      </p:sp>
      <p:sp>
        <p:nvSpPr>
          <p:cNvPr id="242" name="CustomShape 7"/>
          <p:cNvSpPr/>
          <p:nvPr/>
        </p:nvSpPr>
        <p:spPr>
          <a:xfrm>
            <a:off x="3429000" y="685800"/>
            <a:ext cx="1752120" cy="761760"/>
          </a:xfrm>
          <a:prstGeom prst="borderCallout1">
            <a:avLst>
              <a:gd name="adj1" fmla="val 102143"/>
              <a:gd name="adj2" fmla="val 81710"/>
              <a:gd name="adj3" fmla="val 250714"/>
              <a:gd name="adj4" fmla="val 89124"/>
            </a:avLst>
          </a:prstGeom>
          <a:solidFill>
            <a:schemeClr val="accent4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Dignidad en la Eleccion?</a:t>
            </a:r>
            <a:endParaRPr/>
          </a:p>
        </p:txBody>
      </p:sp>
      <p:sp>
        <p:nvSpPr>
          <p:cNvPr id="243" name="CustomShape 8"/>
          <p:cNvSpPr/>
          <p:nvPr/>
        </p:nvSpPr>
        <p:spPr>
          <a:xfrm>
            <a:off x="685800" y="1523880"/>
            <a:ext cx="1752120" cy="761760"/>
          </a:xfrm>
          <a:prstGeom prst="borderCallout1">
            <a:avLst>
              <a:gd name="adj1" fmla="val 100893"/>
              <a:gd name="adj2" fmla="val 100188"/>
              <a:gd name="adj3" fmla="val 146964"/>
              <a:gd name="adj4" fmla="val 176624"/>
            </a:avLst>
          </a:prstGeom>
          <a:solidFill>
            <a:schemeClr val="accent4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Estoy muy Confundido!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393840" y="430200"/>
            <a:ext cx="76957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Porque CCA esta comprometida con el proceso de consciencia del grupo, la Mesa de Concejales acepta de buena fe la responsabilidad de llevar a cabo las desiciones tomadas por la WSBC.</a:t>
            </a:r>
            <a:endParaRPr/>
          </a:p>
        </p:txBody>
      </p:sp>
      <p:pic>
        <p:nvPicPr>
          <p:cNvPr id="245" name="Picture 2"/>
          <p:cNvPicPr/>
          <p:nvPr/>
        </p:nvPicPr>
        <p:blipFill>
          <a:blip r:embed="rId2"/>
          <a:stretch/>
        </p:blipFill>
        <p:spPr>
          <a:xfrm>
            <a:off x="2362320" y="2895480"/>
            <a:ext cx="5797440" cy="358092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1143000" y="1676520"/>
            <a:ext cx="2285640" cy="914040"/>
          </a:xfrm>
          <a:prstGeom prst="borderCallout1">
            <a:avLst>
              <a:gd name="adj1" fmla="val 101042"/>
              <a:gd name="adj2" fmla="val 60834"/>
              <a:gd name="adj3" fmla="val 182292"/>
              <a:gd name="adj4" fmla="val 90417"/>
            </a:avLst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Supongo que publicaremos el nuevo folleto.</a:t>
            </a:r>
            <a:endParaRPr/>
          </a:p>
        </p:txBody>
      </p:sp>
      <p:sp>
        <p:nvSpPr>
          <p:cNvPr id="247" name="CustomShape 3"/>
          <p:cNvSpPr/>
          <p:nvPr/>
        </p:nvSpPr>
        <p:spPr>
          <a:xfrm>
            <a:off x="4495680" y="1676520"/>
            <a:ext cx="2285640" cy="914040"/>
          </a:xfrm>
          <a:prstGeom prst="borderCallout1">
            <a:avLst>
              <a:gd name="adj1" fmla="val 101042"/>
              <a:gd name="adj2" fmla="val 60834"/>
              <a:gd name="adj3" fmla="val 182292"/>
              <a:gd name="adj4" fmla="val 90417"/>
            </a:avLst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Si, Dignidad en la Eleccion!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066680" y="380880"/>
            <a:ext cx="6857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Y los delegados de la WSBC ponen de buena fe su confianze an la Mesa de Concejales.</a:t>
            </a:r>
            <a:endParaRPr/>
          </a:p>
        </p:txBody>
      </p:sp>
      <p:pic>
        <p:nvPicPr>
          <p:cNvPr id="249" name="Picture 2"/>
          <p:cNvPicPr/>
          <p:nvPr/>
        </p:nvPicPr>
        <p:blipFill>
          <a:blip r:embed="rId2"/>
          <a:stretch/>
        </p:blipFill>
        <p:spPr>
          <a:xfrm>
            <a:off x="4495680" y="2362320"/>
            <a:ext cx="3741120" cy="4214520"/>
          </a:xfrm>
          <a:prstGeom prst="rect">
            <a:avLst/>
          </a:prstGeom>
          <a:ln w="9360"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685800" y="1676520"/>
            <a:ext cx="3580920" cy="1523520"/>
          </a:xfrm>
          <a:prstGeom prst="wedgeRoundRectCallout">
            <a:avLst>
              <a:gd name="adj1" fmla="val 90337"/>
              <a:gd name="adj2" fmla="val 40000"/>
              <a:gd name="adj3" fmla="val 16667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Si, La Mesa de Concejales tendra el folleto de Dignidad en la Eleccion en unas pocas semanas.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33520" y="457200"/>
            <a:ext cx="335232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Ocho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Delegar</a:t>
            </a:r>
            <a:endParaRPr/>
          </a:p>
        </p:txBody>
      </p:sp>
      <p:sp>
        <p:nvSpPr>
          <p:cNvPr id="252" name="CustomShape 2"/>
          <p:cNvSpPr/>
          <p:nvPr/>
        </p:nvSpPr>
        <p:spPr>
          <a:xfrm>
            <a:off x="685800" y="1295280"/>
            <a:ext cx="78483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mesa de concejales ha delegado al comite ejecutivo la responsabilidad de administrar la oficina de servicio mundial.</a:t>
            </a:r>
            <a:endParaRPr/>
          </a:p>
        </p:txBody>
      </p:sp>
      <p:pic>
        <p:nvPicPr>
          <p:cNvPr id="253" name="Picture 3"/>
          <p:cNvPicPr/>
          <p:nvPr/>
        </p:nvPicPr>
        <p:blipFill>
          <a:blip r:embed="rId3"/>
          <a:stretch/>
        </p:blipFill>
        <p:spPr>
          <a:xfrm>
            <a:off x="1828800" y="3124080"/>
            <a:ext cx="6476760" cy="3064320"/>
          </a:xfrm>
          <a:prstGeom prst="rect">
            <a:avLst/>
          </a:prstGeom>
          <a:ln w="9360">
            <a:noFill/>
          </a:ln>
        </p:spPr>
      </p:pic>
      <p:sp>
        <p:nvSpPr>
          <p:cNvPr id="254" name="CustomShape 3"/>
          <p:cNvSpPr/>
          <p:nvPr/>
        </p:nvSpPr>
        <p:spPr>
          <a:xfrm rot="20137800">
            <a:off x="731160" y="2103120"/>
            <a:ext cx="336456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QuigleyWiggly"/>
              </a:rPr>
              <a:t>Haz que Suceda!</a:t>
            </a:r>
            <a:endParaRPr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990720" y="533520"/>
            <a:ext cx="73911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autoridad de ver los asuntos administrativos, tales como las finanzas, el precio de los productos y manejo de recursos humanos, ha sido delegada al comite ejecutivo; un subgrupo de la mesa de concejales.</a:t>
            </a:r>
            <a:endParaRPr/>
          </a:p>
        </p:txBody>
      </p:sp>
      <p:pic>
        <p:nvPicPr>
          <p:cNvPr id="256" name="Picture 2"/>
          <p:cNvPicPr/>
          <p:nvPr/>
        </p:nvPicPr>
        <p:blipFill>
          <a:blip r:embed="rId2"/>
          <a:stretch/>
        </p:blipFill>
        <p:spPr>
          <a:xfrm>
            <a:off x="1828800" y="3809880"/>
            <a:ext cx="4207680" cy="2687400"/>
          </a:xfrm>
          <a:prstGeom prst="rect">
            <a:avLst/>
          </a:prstGeom>
          <a:ln w="9360"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6248520" y="3809880"/>
            <a:ext cx="2361960" cy="609120"/>
          </a:xfrm>
          <a:prstGeom prst="borderCallout1">
            <a:avLst>
              <a:gd name="adj1" fmla="val 71875"/>
              <a:gd name="adj2" fmla="val -630"/>
              <a:gd name="adj3" fmla="val 120314"/>
              <a:gd name="adj4" fmla="val -31529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oficina necesita alfombra nueva!</a:t>
            </a:r>
            <a:endParaRPr/>
          </a:p>
        </p:txBody>
      </p:sp>
      <p:sp>
        <p:nvSpPr>
          <p:cNvPr id="258" name="CustomShape 3"/>
          <p:cNvSpPr/>
          <p:nvPr/>
        </p:nvSpPr>
        <p:spPr>
          <a:xfrm>
            <a:off x="6400800" y="4648320"/>
            <a:ext cx="2361960" cy="609120"/>
          </a:xfrm>
          <a:prstGeom prst="borderCallout1">
            <a:avLst>
              <a:gd name="adj1" fmla="val 45313"/>
              <a:gd name="adj2" fmla="val -1033"/>
              <a:gd name="adj3" fmla="val 48438"/>
              <a:gd name="adj4" fmla="val -15804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Pdemos contratar un traductor?</a:t>
            </a:r>
            <a:endParaRPr/>
          </a:p>
        </p:txBody>
      </p:sp>
      <p:sp>
        <p:nvSpPr>
          <p:cNvPr id="259" name="CustomShape 4"/>
          <p:cNvSpPr/>
          <p:nvPr/>
        </p:nvSpPr>
        <p:spPr>
          <a:xfrm>
            <a:off x="1905120" y="3124080"/>
            <a:ext cx="2133360" cy="609120"/>
          </a:xfrm>
          <a:prstGeom prst="borderCallout1">
            <a:avLst>
              <a:gd name="adj1" fmla="val 100000"/>
              <a:gd name="adj2" fmla="val 49773"/>
              <a:gd name="adj3" fmla="val 225001"/>
              <a:gd name="adj4" fmla="val 59009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Donde esta el cafe?</a:t>
            </a:r>
            <a:endParaRPr/>
          </a:p>
        </p:txBody>
      </p:sp>
      <p:sp>
        <p:nvSpPr>
          <p:cNvPr id="260" name="CustomShape 5"/>
          <p:cNvSpPr/>
          <p:nvPr/>
        </p:nvSpPr>
        <p:spPr>
          <a:xfrm>
            <a:off x="4267080" y="3352680"/>
            <a:ext cx="2361960" cy="609120"/>
          </a:xfrm>
          <a:prstGeom prst="borderCallout1">
            <a:avLst>
              <a:gd name="adj1" fmla="val 101563"/>
              <a:gd name="adj2" fmla="val 36467"/>
              <a:gd name="adj3" fmla="val 181251"/>
              <a:gd name="adj4" fmla="val 31777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Cuanto cuesta el nuevo folleto? </a:t>
            </a:r>
            <a:endParaRPr/>
          </a:p>
        </p:txBody>
      </p:sp>
      <p:sp>
        <p:nvSpPr>
          <p:cNvPr id="261" name="CustomShape 6"/>
          <p:cNvSpPr/>
          <p:nvPr/>
        </p:nvSpPr>
        <p:spPr>
          <a:xfrm>
            <a:off x="2971800" y="2362320"/>
            <a:ext cx="2361960" cy="609120"/>
          </a:xfrm>
          <a:prstGeom prst="borderCallout1">
            <a:avLst>
              <a:gd name="adj1" fmla="val 100000"/>
              <a:gd name="adj2" fmla="val 49773"/>
              <a:gd name="adj3" fmla="val 232814"/>
              <a:gd name="adj4" fmla="val 48310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Quien tiene el presupuesto? </a:t>
            </a:r>
            <a:endParaRPr/>
          </a:p>
        </p:txBody>
      </p:sp>
      <p:sp>
        <p:nvSpPr>
          <p:cNvPr id="262" name="CustomShape 7"/>
          <p:cNvSpPr/>
          <p:nvPr/>
        </p:nvSpPr>
        <p:spPr>
          <a:xfrm>
            <a:off x="533520" y="2133720"/>
            <a:ext cx="2361960" cy="609120"/>
          </a:xfrm>
          <a:prstGeom prst="borderCallout1">
            <a:avLst>
              <a:gd name="adj1" fmla="val 104688"/>
              <a:gd name="adj2" fmla="val 27999"/>
              <a:gd name="adj3" fmla="val 384376"/>
              <a:gd name="adj4" fmla="val 87825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le vamos a comprar a Sandy para su boda?</a:t>
            </a:r>
            <a:endParaRPr/>
          </a:p>
        </p:txBody>
      </p:sp>
      <p:sp>
        <p:nvSpPr>
          <p:cNvPr id="263" name="CustomShape 8"/>
          <p:cNvSpPr/>
          <p:nvPr/>
        </p:nvSpPr>
        <p:spPr>
          <a:xfrm>
            <a:off x="228600" y="3581280"/>
            <a:ext cx="1599840" cy="533160"/>
          </a:xfrm>
          <a:prstGeom prst="borderCallout1">
            <a:avLst>
              <a:gd name="adj1" fmla="val 100000"/>
              <a:gd name="adj2" fmla="val 72392"/>
              <a:gd name="adj3" fmla="val 204733"/>
              <a:gd name="adj4" fmla="val 106587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Necesito un boucher de gastos.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762120" y="380880"/>
            <a:ext cx="3047760" cy="420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800" strike="noStrike" spc="-1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Jokerman"/>
              </a:rPr>
              <a:t>El manejo del dia a dia de la Oficina Mundial de Servicio es asignado a un profesional con experiencia en administracion.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65" name="CustomShape 2"/>
          <p:cNvSpPr/>
          <p:nvPr/>
        </p:nvSpPr>
        <p:spPr>
          <a:xfrm>
            <a:off x="457200" y="5334120"/>
            <a:ext cx="769572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Jokerman"/>
              </a:rPr>
              <a:t>El director administrativo no tiene voto en los asuntos de la Mesa de Concejales.</a:t>
            </a:r>
            <a:endParaRPr/>
          </a:p>
        </p:txBody>
      </p:sp>
      <p:pic>
        <p:nvPicPr>
          <p:cNvPr id="266" name="Picture 2"/>
          <p:cNvPicPr/>
          <p:nvPr/>
        </p:nvPicPr>
        <p:blipFill>
          <a:blip r:embed="rId2"/>
          <a:stretch/>
        </p:blipFill>
        <p:spPr>
          <a:xfrm>
            <a:off x="4572000" y="2286000"/>
            <a:ext cx="3809520" cy="3038040"/>
          </a:xfrm>
          <a:prstGeom prst="rect">
            <a:avLst/>
          </a:prstGeom>
          <a:ln w="9360">
            <a:noFill/>
          </a:ln>
        </p:spPr>
      </p:pic>
      <p:sp>
        <p:nvSpPr>
          <p:cNvPr id="267" name="CustomShape 3"/>
          <p:cNvSpPr/>
          <p:nvPr/>
        </p:nvSpPr>
        <p:spPr>
          <a:xfrm>
            <a:off x="4648320" y="533520"/>
            <a:ext cx="2590560" cy="1142640"/>
          </a:xfrm>
          <a:prstGeom prst="wedgeRoundRectCallout">
            <a:avLst>
              <a:gd name="adj1" fmla="val 41765"/>
              <a:gd name="adj2" fmla="val 122797"/>
              <a:gd name="adj3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Por favor, traduce esto al chino.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362320" y="533520"/>
            <a:ext cx="5135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raggadocio"/>
              </a:rPr>
              <a:t>Concepto  Uno ~ Unidad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609480" y="1143000"/>
            <a:ext cx="800064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La responsabilidad y autoridad absoluta de los Servicios mundiales en CCA/OA radica en la conciencia colectiva de toda la agrupación.</a:t>
            </a:r>
            <a:endParaRPr/>
          </a:p>
        </p:txBody>
      </p:sp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4038480" y="2959200"/>
            <a:ext cx="3658320" cy="3352320"/>
          </a:xfrm>
          <a:prstGeom prst="rect">
            <a:avLst/>
          </a:prstGeom>
          <a:ln w="9360"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457200" y="2057400"/>
            <a:ext cx="3580920" cy="40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Demi"/>
              </a:rPr>
              <a:t>El P.S. se manifesta en la conciencia del grupo.</a:t>
            </a:r>
            <a:endParaRPr/>
          </a:p>
          <a:p>
            <a:pPr marL="457200" indent="-456840" algn="ctr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Demi"/>
              </a:rPr>
              <a:t>Los miembros con derecho a votarse unen y participant en todos los niveles de servicio.</a:t>
            </a:r>
            <a:endParaRPr/>
          </a:p>
          <a:p>
            <a:pPr marL="457200" indent="-456840" algn="ctr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Demi"/>
              </a:rPr>
              <a:t>La conciencia de grupo respeta las 12 tradiciones.</a:t>
            </a:r>
            <a:endParaRPr/>
          </a:p>
          <a:p>
            <a:pPr marL="457200" indent="-456840" algn="ctr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Demi"/>
              </a:rPr>
              <a:t>Tomar las “mejores decisiones” para OA como un todo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1" name="CustomShape 4"/>
          <p:cNvSpPr/>
          <p:nvPr/>
        </p:nvSpPr>
        <p:spPr>
          <a:xfrm>
            <a:off x="6492240" y="1920240"/>
            <a:ext cx="2011680" cy="1371600"/>
          </a:xfrm>
          <a:prstGeom prst="borderCallout1">
            <a:avLst>
              <a:gd name="adj1" fmla="val 49583"/>
              <a:gd name="adj2" fmla="val -463"/>
              <a:gd name="adj3" fmla="val 83333"/>
              <a:gd name="adj4" fmla="val -16574"/>
            </a:avLst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  <a:round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 pongo mi mano sobre la tuya y juntos podemos hacer lo que nunca pudimos hacer solos.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80880" y="457200"/>
            <a:ext cx="2971440" cy="521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Los trabajadores asalariados de CCA/OA (Trabajadores Especiales) incluyendo al Director Administrativo, no tienen que ser miembros de la hermandad, pero deben conocer los principios del programa de OA.</a:t>
            </a:r>
            <a:endParaRPr/>
          </a:p>
        </p:txBody>
      </p:sp>
      <p:pic>
        <p:nvPicPr>
          <p:cNvPr id="269" name="Picture 2"/>
          <p:cNvPicPr/>
          <p:nvPr/>
        </p:nvPicPr>
        <p:blipFill>
          <a:blip r:embed="rId2"/>
          <a:stretch/>
        </p:blipFill>
        <p:spPr>
          <a:xfrm>
            <a:off x="3505320" y="1600200"/>
            <a:ext cx="4952520" cy="4596120"/>
          </a:xfrm>
          <a:prstGeom prst="rect">
            <a:avLst/>
          </a:prstGeom>
          <a:ln w="9360">
            <a:noFill/>
          </a:ln>
        </p:spPr>
      </p:pic>
      <p:sp>
        <p:nvSpPr>
          <p:cNvPr id="270" name="CustomShape 2"/>
          <p:cNvSpPr/>
          <p:nvPr/>
        </p:nvSpPr>
        <p:spPr>
          <a:xfrm>
            <a:off x="5867280" y="304920"/>
            <a:ext cx="2971440" cy="1676160"/>
          </a:xfrm>
          <a:prstGeom prst="cloudCallout">
            <a:avLst>
              <a:gd name="adj1" fmla="val 6820"/>
              <a:gd name="adj2" fmla="val 106477"/>
            </a:avLst>
          </a:prstGeom>
          <a:solidFill>
            <a:srgbClr val="FF99FF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 spc="-1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Me pregunto si tendre tiempo de asistir a una junta de OA durante mi almuerzo?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685800" y="457200"/>
            <a:ext cx="777204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Matura MT Script Capitals"/>
              </a:rPr>
              <a:t>Los concejales aconsejan al director Administrativo en projectos, que despues organiza la administracion: Trabajadores especiales de la Oficina Mundial llevan a cabo estos proyectos.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72" name="Picture 2"/>
          <p:cNvPicPr/>
          <p:nvPr/>
        </p:nvPicPr>
        <p:blipFill>
          <a:blip r:embed="rId2"/>
          <a:stretch/>
        </p:blipFill>
        <p:spPr>
          <a:xfrm>
            <a:off x="2209680" y="1689480"/>
            <a:ext cx="4681080" cy="3532320"/>
          </a:xfrm>
          <a:prstGeom prst="rect">
            <a:avLst/>
          </a:prstGeom>
          <a:ln w="9360">
            <a:noFill/>
          </a:ln>
        </p:spPr>
      </p:pic>
      <p:sp>
        <p:nvSpPr>
          <p:cNvPr id="273" name="CustomShape 2"/>
          <p:cNvSpPr/>
          <p:nvPr/>
        </p:nvSpPr>
        <p:spPr>
          <a:xfrm>
            <a:off x="914400" y="5562720"/>
            <a:ext cx="75434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Matura MT Script Capitals"/>
              </a:rPr>
              <a:t>“Juntos podemos hacer lo que no podemos hacer solos!”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685800" y="533520"/>
            <a:ext cx="3657240" cy="563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El staff de la Oficina Mundial de Servicio refiere los asuntos relacionados con la recuperacion personal, preguntas sobre tradicione o problemas de grupo al concejal apropiado.</a:t>
            </a:r>
            <a:endParaRPr/>
          </a:p>
        </p:txBody>
      </p:sp>
      <p:pic>
        <p:nvPicPr>
          <p:cNvPr id="275" name="Picture 2"/>
          <p:cNvPicPr/>
          <p:nvPr/>
        </p:nvPicPr>
        <p:blipFill>
          <a:blip r:embed="rId2"/>
          <a:stretch/>
        </p:blipFill>
        <p:spPr>
          <a:xfrm>
            <a:off x="4952880" y="2438280"/>
            <a:ext cx="3634200" cy="3686040"/>
          </a:xfrm>
          <a:prstGeom prst="rect">
            <a:avLst/>
          </a:prstGeom>
          <a:ln w="9360">
            <a:noFill/>
          </a:ln>
        </p:spPr>
      </p:pic>
      <p:sp>
        <p:nvSpPr>
          <p:cNvPr id="276" name="CustomShape 2"/>
          <p:cNvSpPr/>
          <p:nvPr/>
        </p:nvSpPr>
        <p:spPr>
          <a:xfrm>
            <a:off x="4648320" y="380880"/>
            <a:ext cx="3809520" cy="1676160"/>
          </a:xfrm>
          <a:prstGeom prst="cloudCallout">
            <a:avLst>
              <a:gd name="adj1" fmla="val 8209"/>
              <a:gd name="adj2" fmla="val 77797"/>
            </a:avLst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Creo que el Concejal de la Region 2 puede resolver esto!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33520" y="470160"/>
            <a:ext cx="335232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Nueve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Habilidad.</a:t>
            </a:r>
            <a:endParaRPr/>
          </a:p>
        </p:txBody>
      </p:sp>
      <p:sp>
        <p:nvSpPr>
          <p:cNvPr id="278" name="CustomShape 2"/>
          <p:cNvSpPr/>
          <p:nvPr/>
        </p:nvSpPr>
        <p:spPr>
          <a:xfrm>
            <a:off x="380880" y="1295280"/>
            <a:ext cx="8000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80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Servidores de confianza capaces, junto con metodos apropiados para elegirlos, son indispensables para el funcionamiento efectivo a todos los niveles de servicio.</a:t>
            </a:r>
            <a:endParaRPr/>
          </a:p>
        </p:txBody>
      </p:sp>
      <p:pic>
        <p:nvPicPr>
          <p:cNvPr id="279" name="Picture 2"/>
          <p:cNvPicPr/>
          <p:nvPr/>
        </p:nvPicPr>
        <p:blipFill>
          <a:blip r:embed="rId2"/>
          <a:stretch/>
        </p:blipFill>
        <p:spPr>
          <a:xfrm>
            <a:off x="3758400" y="2666880"/>
            <a:ext cx="2173680" cy="3246120"/>
          </a:xfrm>
          <a:prstGeom prst="rect">
            <a:avLst/>
          </a:prstGeom>
          <a:ln w="9360">
            <a:noFill/>
          </a:ln>
        </p:spPr>
      </p:pic>
      <p:sp>
        <p:nvSpPr>
          <p:cNvPr id="280" name="CustomShape 3"/>
          <p:cNvSpPr/>
          <p:nvPr/>
        </p:nvSpPr>
        <p:spPr>
          <a:xfrm>
            <a:off x="5943600" y="2514600"/>
            <a:ext cx="24379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4"/>
          <p:cNvSpPr/>
          <p:nvPr/>
        </p:nvSpPr>
        <p:spPr>
          <a:xfrm rot="710400">
            <a:off x="5924880" y="2850480"/>
            <a:ext cx="205704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54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Freestyle Script"/>
              </a:rPr>
              <a:t>Retate a ti mismo!</a:t>
            </a:r>
            <a:endParaRPr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/>
          <p:cNvPicPr/>
          <p:nvPr/>
        </p:nvPicPr>
        <p:blipFill>
          <a:blip r:embed="rId2"/>
          <a:stretch/>
        </p:blipFill>
        <p:spPr>
          <a:xfrm>
            <a:off x="2819520" y="3048120"/>
            <a:ext cx="3138120" cy="3565800"/>
          </a:xfrm>
          <a:prstGeom prst="rect">
            <a:avLst/>
          </a:prstGeom>
          <a:ln w="9360"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865800" y="443160"/>
            <a:ext cx="723852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Para evitar el conflicto, se sugiere que los lineamientos de la intergrupal y sus politicas tengan pautas claras sobre habilidades, historial de servicio y requerimientos de abstinencia para ciertas posiciones de servicio.</a:t>
            </a:r>
            <a:endParaRPr/>
          </a:p>
        </p:txBody>
      </p:sp>
      <p:sp>
        <p:nvSpPr>
          <p:cNvPr id="284" name="CustomShape 2"/>
          <p:cNvSpPr/>
          <p:nvPr/>
        </p:nvSpPr>
        <p:spPr>
          <a:xfrm>
            <a:off x="5638680" y="2286000"/>
            <a:ext cx="3123720" cy="1447560"/>
          </a:xfrm>
          <a:prstGeom prst="cloudCallout">
            <a:avLst>
              <a:gd name="adj1" fmla="val -46443"/>
              <a:gd name="adj2" fmla="val 71053"/>
            </a:avLst>
          </a:prstGeom>
          <a:solidFill>
            <a:srgbClr val="7030A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Tengo mas abstinencia que tu!</a:t>
            </a:r>
            <a:endParaRPr/>
          </a:p>
        </p:txBody>
      </p:sp>
      <p:sp>
        <p:nvSpPr>
          <p:cNvPr id="285" name="CustomShape 3"/>
          <p:cNvSpPr/>
          <p:nvPr/>
        </p:nvSpPr>
        <p:spPr>
          <a:xfrm>
            <a:off x="228600" y="2362320"/>
            <a:ext cx="3123720" cy="1447560"/>
          </a:xfrm>
          <a:prstGeom prst="cloudCallout">
            <a:avLst>
              <a:gd name="adj1" fmla="val 51118"/>
              <a:gd name="adj2" fmla="val 104605"/>
            </a:avLst>
          </a:prstGeom>
          <a:solidFill>
            <a:srgbClr val="80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Yo he hecho mas servico que tu!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533520" y="457200"/>
            <a:ext cx="335232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Diez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Claridad</a:t>
            </a:r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380880" y="1295280"/>
            <a:ext cx="8000640" cy="100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i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responsabilidad de servicio esta balanceada por una autoridad de servicio cuidadosamente definida; por lo tanto se evita duplicar esfuerzos.</a:t>
            </a:r>
            <a:endParaRPr/>
          </a:p>
        </p:txBody>
      </p:sp>
      <p:pic>
        <p:nvPicPr>
          <p:cNvPr id="288" name="Picture 2"/>
          <p:cNvPicPr/>
          <p:nvPr/>
        </p:nvPicPr>
        <p:blipFill>
          <a:blip r:embed="rId2"/>
          <a:stretch/>
        </p:blipFill>
        <p:spPr>
          <a:xfrm>
            <a:off x="1219320" y="3244320"/>
            <a:ext cx="2954520" cy="2815560"/>
          </a:xfrm>
          <a:prstGeom prst="rect">
            <a:avLst/>
          </a:prstGeom>
          <a:ln w="9360">
            <a:noFill/>
          </a:ln>
        </p:spPr>
      </p:pic>
      <p:sp>
        <p:nvSpPr>
          <p:cNvPr id="289" name="CustomShape 3"/>
          <p:cNvSpPr/>
          <p:nvPr/>
        </p:nvSpPr>
        <p:spPr>
          <a:xfrm>
            <a:off x="4343400" y="2590920"/>
            <a:ext cx="3962160" cy="1676160"/>
          </a:xfrm>
          <a:prstGeom prst="borderCallout1">
            <a:avLst>
              <a:gd name="adj1" fmla="val 30469"/>
              <a:gd name="adj2" fmla="val -641"/>
              <a:gd name="adj3" fmla="val 62344"/>
              <a:gd name="adj4" fmla="val -36075"/>
            </a:avLst>
          </a:prstGeom>
          <a:solidFill>
            <a:srgbClr val="9900FF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600" strike="noStrike" spc="-1">
                <a:solidFill>
                  <a:srgbClr val="FF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 puedo ordenar literatura, si tu mandas la donacion de la septima tradicion a la oficina mundial.</a:t>
            </a:r>
            <a:endParaRPr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5410080" y="554400"/>
            <a:ext cx="3368160" cy="55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Responsabilidades de trabajo claramente definidas aseguran que las tareas se lleven a cabo sin conflicto.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Los grupos evitan problemas ocasionados por malentendidos de dos personas haciendo el mismo trabajo.</a:t>
            </a:r>
            <a:endParaRPr/>
          </a:p>
        </p:txBody>
      </p:sp>
      <p:pic>
        <p:nvPicPr>
          <p:cNvPr id="291" name="Picture 2"/>
          <p:cNvPicPr/>
          <p:nvPr/>
        </p:nvPicPr>
        <p:blipFill>
          <a:blip r:embed="rId2"/>
          <a:stretch/>
        </p:blipFill>
        <p:spPr>
          <a:xfrm>
            <a:off x="685440" y="838080"/>
            <a:ext cx="2972160" cy="5400360"/>
          </a:xfrm>
          <a:prstGeom prst="rect">
            <a:avLst/>
          </a:prstGeom>
          <a:ln w="9360"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2971800" y="609480"/>
            <a:ext cx="1980720" cy="1599840"/>
          </a:xfrm>
          <a:prstGeom prst="wedgeRoundRectCallout">
            <a:avLst>
              <a:gd name="adj1" fmla="val -75161"/>
              <a:gd name="adj2" fmla="val 46428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Los papelitos no funcionan?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33520" y="457200"/>
            <a:ext cx="335232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Once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Humildad</a:t>
            </a:r>
            <a:endParaRPr/>
          </a:p>
        </p:txBody>
      </p:sp>
      <p:sp>
        <p:nvSpPr>
          <p:cNvPr id="294" name="CustomShape 2"/>
          <p:cNvSpPr/>
          <p:nvPr/>
        </p:nvSpPr>
        <p:spPr>
          <a:xfrm>
            <a:off x="380880" y="1295280"/>
            <a:ext cx="8000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La administracion de los concejales de la Oficina de Servicio Mundial siempre debe se asistida por los mejores comites ejecutivos, empleados y consultores.</a:t>
            </a:r>
            <a:endParaRPr/>
          </a:p>
        </p:txBody>
      </p:sp>
      <p:pic>
        <p:nvPicPr>
          <p:cNvPr id="295" name="Picture 2"/>
          <p:cNvPicPr/>
          <p:nvPr/>
        </p:nvPicPr>
        <p:blipFill>
          <a:blip r:embed="rId2"/>
          <a:stretch/>
        </p:blipFill>
        <p:spPr>
          <a:xfrm>
            <a:off x="4672440" y="2895480"/>
            <a:ext cx="3542040" cy="2766600"/>
          </a:xfrm>
          <a:prstGeom prst="rect">
            <a:avLst/>
          </a:prstGeom>
          <a:ln w="9360">
            <a:noFill/>
          </a:ln>
        </p:spPr>
      </p:pic>
      <p:sp>
        <p:nvSpPr>
          <p:cNvPr id="296" name="CustomShape 3"/>
          <p:cNvSpPr/>
          <p:nvPr/>
        </p:nvSpPr>
        <p:spPr>
          <a:xfrm rot="20314800">
            <a:off x="4334760" y="2399400"/>
            <a:ext cx="325656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54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Jokerman"/>
              </a:rPr>
              <a:t>¡ayuda!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838080" y="609480"/>
            <a:ext cx="769572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El Concepto Once reconoce que el servicio puede requerir asistencia de personas externas a OA, que tengan habilidades profesionales no disponibles dentro de los grupos. 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 rot="20530800">
            <a:off x="824400" y="4684680"/>
            <a:ext cx="2940120" cy="13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El coordinador de la Mesa de Concejales puede formar comites tal como se especifica en al subparte B de los lineamientos.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99" name="CustomShape 3"/>
          <p:cNvSpPr/>
          <p:nvPr/>
        </p:nvSpPr>
        <p:spPr>
          <a:xfrm rot="1226400">
            <a:off x="6136200" y="5043600"/>
            <a:ext cx="198072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Contralor que tiene experiencia en contabilidad.</a:t>
            </a:r>
            <a:endParaRPr/>
          </a:p>
        </p:txBody>
      </p:sp>
      <p:pic>
        <p:nvPicPr>
          <p:cNvPr id="300" name="Picture 3"/>
          <p:cNvPicPr/>
          <p:nvPr/>
        </p:nvPicPr>
        <p:blipFill>
          <a:blip r:embed="rId2"/>
          <a:stretch/>
        </p:blipFill>
        <p:spPr>
          <a:xfrm>
            <a:off x="4038480" y="2209680"/>
            <a:ext cx="1590480" cy="1447560"/>
          </a:xfrm>
          <a:prstGeom prst="rect">
            <a:avLst/>
          </a:prstGeom>
          <a:ln w="9360">
            <a:noFill/>
          </a:ln>
        </p:spPr>
      </p:pic>
      <p:sp>
        <p:nvSpPr>
          <p:cNvPr id="301" name="CustomShape 4"/>
          <p:cNvSpPr/>
          <p:nvPr/>
        </p:nvSpPr>
        <p:spPr>
          <a:xfrm>
            <a:off x="3581280" y="3581280"/>
            <a:ext cx="243792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Aauditor profesional, para los asuntos financieros y de impuestos de la Mesa de Servicio.</a:t>
            </a:r>
            <a:endParaRPr/>
          </a:p>
        </p:txBody>
      </p:sp>
      <p:pic>
        <p:nvPicPr>
          <p:cNvPr id="302" name="Picture 4"/>
          <p:cNvPicPr/>
          <p:nvPr/>
        </p:nvPicPr>
        <p:blipFill>
          <a:blip r:embed="rId3"/>
          <a:stretch/>
        </p:blipFill>
        <p:spPr>
          <a:xfrm rot="20545200">
            <a:off x="708840" y="2814120"/>
            <a:ext cx="1780920" cy="1942920"/>
          </a:xfrm>
          <a:prstGeom prst="rect">
            <a:avLst/>
          </a:prstGeom>
          <a:ln w="9360">
            <a:noFill/>
          </a:ln>
        </p:spPr>
      </p:pic>
      <p:pic>
        <p:nvPicPr>
          <p:cNvPr id="303" name="Picture 2"/>
          <p:cNvPicPr/>
          <p:nvPr/>
        </p:nvPicPr>
        <p:blipFill>
          <a:blip r:embed="rId4"/>
          <a:stretch/>
        </p:blipFill>
        <p:spPr>
          <a:xfrm rot="1366200">
            <a:off x="6937560" y="3234600"/>
            <a:ext cx="1339560" cy="1861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533520" y="457200"/>
            <a:ext cx="2666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doce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Directriz</a:t>
            </a: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457200" y="2057400"/>
            <a:ext cx="3352320" cy="487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Desinterés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a)Ningún comité o mesa de servidores en CCA/OA se convierta en peligrosa fuente de riqueza o poder.</a:t>
            </a:r>
            <a:endParaRPr/>
          </a:p>
          <a:p>
            <a:pPr marL="343080" indent="-342720"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Los cuerpos de servicio de OA están formados para proveer servicios a grupos.Cada servicio dura un tiempo específico y esto ayuda a evitar problemas de poder a través de una rotación regular planeada de servidores,</a:t>
            </a:r>
            <a:endParaRPr/>
          </a:p>
          <a:p>
            <a:pPr marL="343080" indent="-342720"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endParaRPr/>
          </a:p>
          <a:p>
            <a:pPr marL="343080" indent="-342720"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</a:pPr>
            <a:endParaRPr/>
          </a:p>
        </p:txBody>
      </p:sp>
      <p:sp>
        <p:nvSpPr>
          <p:cNvPr id="306" name="CustomShape 3"/>
          <p:cNvSpPr/>
          <p:nvPr/>
        </p:nvSpPr>
        <p:spPr>
          <a:xfrm>
            <a:off x="3429000" y="685800"/>
            <a:ext cx="548604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Jokerman"/>
              </a:rPr>
              <a:t>Trabajar juntos hace las cosas mejores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base spiritual para los servicios en CCA/OA  hace possible que…</a:t>
            </a:r>
            <a:endParaRPr/>
          </a:p>
        </p:txBody>
      </p:sp>
      <p:pic>
        <p:nvPicPr>
          <p:cNvPr id="307" name="Picture 2"/>
          <p:cNvPicPr/>
          <p:nvPr/>
        </p:nvPicPr>
        <p:blipFill>
          <a:blip r:embed="rId2"/>
          <a:stretch/>
        </p:blipFill>
        <p:spPr>
          <a:xfrm>
            <a:off x="5257800" y="3276720"/>
            <a:ext cx="3391920" cy="3385800"/>
          </a:xfrm>
          <a:prstGeom prst="rect">
            <a:avLst/>
          </a:prstGeom>
          <a:ln w="9360">
            <a:noFill/>
          </a:ln>
        </p:spPr>
      </p:pic>
      <p:sp>
        <p:nvSpPr>
          <p:cNvPr id="308" name="CustomShape 4"/>
          <p:cNvSpPr/>
          <p:nvPr/>
        </p:nvSpPr>
        <p:spPr>
          <a:xfrm>
            <a:off x="4038480" y="1828800"/>
            <a:ext cx="3200040" cy="1447560"/>
          </a:xfrm>
          <a:prstGeom prst="wedgeRectCallout">
            <a:avLst>
              <a:gd name="adj1" fmla="val 49775"/>
              <a:gd name="adj2" fmla="val 91071"/>
            </a:avLst>
          </a:prstGeom>
          <a:solidFill>
            <a:schemeClr val="accent2">
              <a:lumMod val="5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Oh! Crei que dijeron 'Proveenos de luz!' ja ja ja</a:t>
            </a:r>
            <a:endParaRPr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62120" y="594720"/>
            <a:ext cx="7391160" cy="61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ustralian Sunrise"/>
              </a:rPr>
              <a:t>Los miembros que votan participan:</a:t>
            </a:r>
            <a:endParaRPr/>
          </a:p>
          <a:p>
            <a:pPr marL="1828800" lvl="4" indent="-21600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en-US" sz="36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ustralian Sunrise"/>
              </a:rPr>
              <a:t>Grupos</a:t>
            </a:r>
            <a:endParaRPr/>
          </a:p>
          <a:p>
            <a:pPr marL="1828800" lvl="4" indent="-216000">
              <a:lnSpc>
                <a:spcPct val="100000"/>
              </a:lnSpc>
              <a:buClr>
                <a:srgbClr val="E46C0A"/>
              </a:buClr>
              <a:buFont typeface="Wingdings" charset="2"/>
              <a:buChar char=""/>
            </a:pPr>
            <a:r>
              <a:rPr lang="en-US" sz="3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Australian Sunrise"/>
              </a:rPr>
              <a:t>Intergrupales</a:t>
            </a:r>
            <a:endParaRPr/>
          </a:p>
          <a:p>
            <a:pPr marL="1828800" lvl="4"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US" sz="36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ustralian Sunrise"/>
              </a:rPr>
              <a:t>Mesas de Servicio</a:t>
            </a:r>
            <a:endParaRPr/>
          </a:p>
          <a:p>
            <a:pPr marL="1828800" lvl="4" indent="-216000">
              <a:lnSpc>
                <a:spcPct val="100000"/>
              </a:lnSpc>
              <a:buClr>
                <a:srgbClr val="9900FF"/>
              </a:buClr>
              <a:buFont typeface="Wingdings" charset="2"/>
              <a:buChar char=""/>
            </a:pPr>
            <a:r>
              <a:rPr lang="en-US" sz="3600" b="1" strike="noStrike" spc="-1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Australian Sunrise"/>
              </a:rPr>
              <a:t>Region</a:t>
            </a:r>
            <a:endParaRPr/>
          </a:p>
          <a:p>
            <a:pPr marL="1828800" lvl="4" indent="-2160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n-US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ustralian Sunrise"/>
              </a:rPr>
              <a:t>Servicios Mundiales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ustralian Sunrise"/>
              </a:rPr>
              <a:t>Tomar las mejores decisiones para OA como un todo.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2"/>
          <p:cNvPicPr/>
          <p:nvPr/>
        </p:nvPicPr>
        <p:blipFill>
          <a:blip r:embed="rId2"/>
          <a:stretch/>
        </p:blipFill>
        <p:spPr>
          <a:xfrm>
            <a:off x="151920" y="685800"/>
            <a:ext cx="6020280" cy="5486040"/>
          </a:xfrm>
          <a:prstGeom prst="rect">
            <a:avLst/>
          </a:prstGeom>
          <a:ln w="9360">
            <a:noFill/>
          </a:ln>
        </p:spPr>
      </p:pic>
      <p:sp>
        <p:nvSpPr>
          <p:cNvPr id="310" name="CustomShape 1"/>
          <p:cNvSpPr/>
          <p:nvPr/>
        </p:nvSpPr>
        <p:spPr>
          <a:xfrm>
            <a:off x="5410080" y="274320"/>
            <a:ext cx="3123720" cy="624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Realismo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(b) La obtención de suficientes fondos para su funcionamiento, además de una amplia reserva,sea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principio financiero prudente de CCA/OA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prudencia financiera es necesaria especialmente en una membresia que no exige cuotas definidas a sus miembros.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2"/>
          <p:cNvPicPr/>
          <p:nvPr/>
        </p:nvPicPr>
        <p:blipFill>
          <a:blip r:embed="rId2"/>
          <a:stretch/>
        </p:blipFill>
        <p:spPr>
          <a:xfrm rot="20760000">
            <a:off x="1426320" y="1663920"/>
            <a:ext cx="5378040" cy="3634920"/>
          </a:xfrm>
          <a:prstGeom prst="rect">
            <a:avLst/>
          </a:prstGeom>
          <a:ln w="9360"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304920" y="533520"/>
            <a:ext cx="81529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Representación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(c) Ningún miembro de CCA/OA sea colocado en una posición de autoridad ilimitada.</a:t>
            </a: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 rot="20681400">
            <a:off x="2705040" y="5271480"/>
            <a:ext cx="484632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Nadie esta 'a cargo' de OA: Solo existe una autoridad fundamental, un Dios amoroso que se manifiesta en la consciencia del grupo.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09480" y="457200"/>
            <a:ext cx="73911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Dialogo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(d) Todas las decisiones importantes son alcanzadas como resultado de compartir y votar, de preferencia  por unanimidad sustancial.</a:t>
            </a:r>
            <a:endParaRPr/>
          </a:p>
        </p:txBody>
      </p:sp>
      <p:sp>
        <p:nvSpPr>
          <p:cNvPr id="315" name="CustomShape 2"/>
          <p:cNvSpPr/>
          <p:nvPr/>
        </p:nvSpPr>
        <p:spPr>
          <a:xfrm>
            <a:off x="685800" y="5410080"/>
            <a:ext cx="739116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 desiciones importantes en OA se basan en discusiones y debates. Los grupos de OA funcionan mejor cuando escuchan diligentemente a las minorias y no deciden en asuntos por voto cerrado.</a:t>
            </a:r>
            <a:endParaRPr/>
          </a:p>
        </p:txBody>
      </p:sp>
      <p:pic>
        <p:nvPicPr>
          <p:cNvPr id="316" name="Picture 2"/>
          <p:cNvPicPr/>
          <p:nvPr/>
        </p:nvPicPr>
        <p:blipFill>
          <a:blip r:embed="rId2"/>
          <a:stretch/>
        </p:blipFill>
        <p:spPr>
          <a:xfrm>
            <a:off x="3657600" y="1875600"/>
            <a:ext cx="4622400" cy="3509280"/>
          </a:xfrm>
          <a:prstGeom prst="rect">
            <a:avLst/>
          </a:prstGeom>
          <a:ln w="9360">
            <a:noFill/>
          </a:ln>
        </p:spPr>
      </p:pic>
      <p:sp>
        <p:nvSpPr>
          <p:cNvPr id="317" name="CustomShape 3"/>
          <p:cNvSpPr/>
          <p:nvPr/>
        </p:nvSpPr>
        <p:spPr>
          <a:xfrm>
            <a:off x="1371600" y="1523880"/>
            <a:ext cx="2895120" cy="1523520"/>
          </a:xfrm>
          <a:prstGeom prst="wedgeRoundRectCallout">
            <a:avLst>
              <a:gd name="adj1" fmla="val 76328"/>
              <a:gd name="adj2" fmla="val 47500"/>
              <a:gd name="adj3" fmla="val 16667"/>
            </a:avLst>
          </a:prstGeom>
          <a:solidFill>
            <a:srgbClr val="FFCC00"/>
          </a:solidFill>
          <a:ln>
            <a:solidFill>
              <a:srgbClr val="FF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 bueno que tengamos unanimidad el la consciencia del grupo.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415080" y="252000"/>
            <a:ext cx="73911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Compasión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(e) Ninguna acción relacionada con el motive de sensación personal o de controversia pública; y</a:t>
            </a:r>
            <a:endParaRPr/>
          </a:p>
        </p:txBody>
      </p:sp>
      <p:sp>
        <p:nvSpPr>
          <p:cNvPr id="319" name="CustomShape 2"/>
          <p:cNvSpPr/>
          <p:nvPr/>
        </p:nvSpPr>
        <p:spPr>
          <a:xfrm>
            <a:off x="533520" y="5486400"/>
            <a:ext cx="77720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Algunas veces algun miembro puede actuar de manera inapropiada o no ser capaz de realizar los deberes de su servicio. Como hermandad, y de forma individual, hacemos lo posible por ser compasivos.</a:t>
            </a:r>
            <a:endParaRPr/>
          </a:p>
        </p:txBody>
      </p:sp>
      <p:pic>
        <p:nvPicPr>
          <p:cNvPr id="320" name="Picture 3"/>
          <p:cNvPicPr/>
          <p:nvPr/>
        </p:nvPicPr>
        <p:blipFill>
          <a:blip r:embed="rId2"/>
          <a:stretch/>
        </p:blipFill>
        <p:spPr>
          <a:xfrm>
            <a:off x="2666880" y="1208520"/>
            <a:ext cx="5060520" cy="3947760"/>
          </a:xfrm>
          <a:prstGeom prst="rect">
            <a:avLst/>
          </a:prstGeom>
          <a:ln w="9360">
            <a:noFill/>
          </a:ln>
        </p:spPr>
      </p:pic>
      <p:sp>
        <p:nvSpPr>
          <p:cNvPr id="321" name="CustomShape 3"/>
          <p:cNvSpPr/>
          <p:nvPr/>
        </p:nvSpPr>
        <p:spPr>
          <a:xfrm>
            <a:off x="368280" y="1358640"/>
            <a:ext cx="2133360" cy="1904760"/>
          </a:xfrm>
          <a:prstGeom prst="wedgeRoundRectCallout">
            <a:avLst>
              <a:gd name="adj1" fmla="val 75767"/>
              <a:gd name="adj2" fmla="val 35357"/>
              <a:gd name="adj3" fmla="val 16667"/>
            </a:avLst>
          </a:prstGeom>
          <a:solidFill>
            <a:srgbClr val="FF33C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¡Pero Caballero no hay reyes en OA!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380880" y="228600"/>
            <a:ext cx="80769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Respeto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f) Ningún comité de servicio o mesa de servidores en CCA/OA realice actos de gobierno; así éstos se mantendrán siempre democráticos en pensamiento  y en acción.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368360" y="6019920"/>
            <a:ext cx="7086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cuerpos de servicio están compuestos por miembros de OA quienes sirven a los grupos que representan. </a:t>
            </a:r>
            <a:endParaRPr/>
          </a:p>
        </p:txBody>
      </p:sp>
      <p:pic>
        <p:nvPicPr>
          <p:cNvPr id="324" name="Picture 2"/>
          <p:cNvPicPr/>
          <p:nvPr/>
        </p:nvPicPr>
        <p:blipFill>
          <a:blip r:embed="rId2"/>
          <a:stretch/>
        </p:blipFill>
        <p:spPr>
          <a:xfrm>
            <a:off x="762120" y="1295280"/>
            <a:ext cx="3276360" cy="4519800"/>
          </a:xfrm>
          <a:prstGeom prst="rect">
            <a:avLst/>
          </a:prstGeom>
          <a:ln w="9360">
            <a:noFill/>
          </a:ln>
        </p:spPr>
      </p:pic>
      <p:sp>
        <p:nvSpPr>
          <p:cNvPr id="325" name="CustomShape 3"/>
          <p:cNvSpPr/>
          <p:nvPr/>
        </p:nvSpPr>
        <p:spPr>
          <a:xfrm>
            <a:off x="4152240" y="1478520"/>
            <a:ext cx="3428640" cy="1447560"/>
          </a:xfrm>
          <a:prstGeom prst="wedgeRoundRectCallout">
            <a:avLst>
              <a:gd name="adj1" fmla="val -58333"/>
              <a:gd name="adj2" fmla="val 30921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Pero Señor, no hay jueces en OA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2384640" y="2209680"/>
            <a:ext cx="4461840" cy="1554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00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srgbClr val="000000">
                <a:alpha val="50000"/>
              </a:srgb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9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¡gracias¡</a:t>
            </a:r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1805400" y="2743200"/>
            <a:ext cx="3885840" cy="392940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5181480" y="1936800"/>
            <a:ext cx="2361960" cy="1370880"/>
          </a:xfrm>
          <a:prstGeom prst="wedgeRoundRectCallout">
            <a:avLst>
              <a:gd name="adj1" fmla="val -49131"/>
              <a:gd name="adj2" fmla="val 74688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604A7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Tomar las mejores decisiones para OA como un todo.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533520" y="285480"/>
            <a:ext cx="4876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2  CONCIENCIA</a:t>
            </a: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762120" y="1012680"/>
            <a:ext cx="800064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Los grupos de CCA/OA han delegado a la Conferencia Mundial de Asuntos de Servicio (WSBC) el mantenimiento de losServicios. La WSBC es la voz, autoridad y conciencia efectiva de OA como un todo.</a:t>
            </a:r>
            <a:endParaRPr/>
          </a:p>
        </p:txBody>
      </p:sp>
      <p:sp>
        <p:nvSpPr>
          <p:cNvPr id="137" name="CustomShape 4"/>
          <p:cNvSpPr/>
          <p:nvPr/>
        </p:nvSpPr>
        <p:spPr>
          <a:xfrm rot="20512200">
            <a:off x="-1036440" y="2799000"/>
            <a:ext cx="55209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2400" b="1" strike="noStrike" spc="49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Conciencia de grupo en el trabajo</a:t>
            </a:r>
            <a:endParaRPr/>
          </a:p>
        </p:txBody>
      </p:sp>
      <p:sp>
        <p:nvSpPr>
          <p:cNvPr id="138" name="CustomShape 5"/>
          <p:cNvSpPr/>
          <p:nvPr/>
        </p:nvSpPr>
        <p:spPr>
          <a:xfrm>
            <a:off x="5598720" y="5257800"/>
            <a:ext cx="25905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radley Hand ITC"/>
              </a:rPr>
              <a:t>La representación democrática es lo major para servir a OA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5"/>
          <p:cNvPicPr/>
          <p:nvPr/>
        </p:nvPicPr>
        <p:blipFill>
          <a:blip r:embed="rId3"/>
          <a:stretch/>
        </p:blipFill>
        <p:spPr>
          <a:xfrm>
            <a:off x="7772040" y="5410080"/>
            <a:ext cx="762480" cy="1132200"/>
          </a:xfrm>
          <a:prstGeom prst="rect">
            <a:avLst/>
          </a:prstGeom>
          <a:ln w="9360"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1828800" y="1951920"/>
            <a:ext cx="563832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urlz MT"/>
              </a:rPr>
              <a:t>Delegados de las Intergrupales, coordinadores de las mesas de servicio internacionales, y la mesa de concejales proponen las politicas y guian al servicio mundial.</a:t>
            </a:r>
            <a:r>
              <a:rPr lang="en-US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urlz MT"/>
              </a:rPr>
              <a:t> </a:t>
            </a:r>
            <a:endParaRPr/>
          </a:p>
        </p:txBody>
      </p:sp>
      <p:pic>
        <p:nvPicPr>
          <p:cNvPr id="141" name="Picture 16"/>
          <p:cNvPicPr/>
          <p:nvPr/>
        </p:nvPicPr>
        <p:blipFill>
          <a:blip r:embed="rId4"/>
          <a:stretch/>
        </p:blipFill>
        <p:spPr>
          <a:xfrm>
            <a:off x="1295280" y="609480"/>
            <a:ext cx="914040" cy="1344960"/>
          </a:xfrm>
          <a:prstGeom prst="rect">
            <a:avLst/>
          </a:prstGeom>
          <a:ln w="9360">
            <a:noFill/>
          </a:ln>
        </p:spPr>
      </p:pic>
      <p:pic>
        <p:nvPicPr>
          <p:cNvPr id="142" name="Picture 8"/>
          <p:cNvPicPr/>
          <p:nvPr/>
        </p:nvPicPr>
        <p:blipFill>
          <a:blip r:embed="rId5"/>
          <a:stretch/>
        </p:blipFill>
        <p:spPr>
          <a:xfrm rot="20253000">
            <a:off x="1184400" y="3097800"/>
            <a:ext cx="897120" cy="1193400"/>
          </a:xfrm>
          <a:prstGeom prst="rect">
            <a:avLst/>
          </a:prstGeom>
          <a:ln w="9360">
            <a:noFill/>
          </a:ln>
        </p:spPr>
      </p:pic>
      <p:pic>
        <p:nvPicPr>
          <p:cNvPr id="143" name="Picture 21"/>
          <p:cNvPicPr/>
          <p:nvPr/>
        </p:nvPicPr>
        <p:blipFill>
          <a:blip r:embed="rId6"/>
          <a:stretch/>
        </p:blipFill>
        <p:spPr>
          <a:xfrm>
            <a:off x="304920" y="5334120"/>
            <a:ext cx="1018800" cy="1358640"/>
          </a:xfrm>
          <a:prstGeom prst="rect">
            <a:avLst/>
          </a:prstGeom>
          <a:ln w="9360">
            <a:noFill/>
          </a:ln>
        </p:spPr>
      </p:pic>
      <p:pic>
        <p:nvPicPr>
          <p:cNvPr id="144" name="Picture 17"/>
          <p:cNvPicPr/>
          <p:nvPr/>
        </p:nvPicPr>
        <p:blipFill>
          <a:blip r:embed="rId7"/>
          <a:stretch/>
        </p:blipFill>
        <p:spPr>
          <a:xfrm>
            <a:off x="7620120" y="1523880"/>
            <a:ext cx="1024200" cy="1152000"/>
          </a:xfrm>
          <a:prstGeom prst="rect">
            <a:avLst/>
          </a:prstGeom>
          <a:ln w="9360">
            <a:noFill/>
          </a:ln>
        </p:spPr>
      </p:pic>
      <p:pic>
        <p:nvPicPr>
          <p:cNvPr id="145" name="Picture 6"/>
          <p:cNvPicPr/>
          <p:nvPr/>
        </p:nvPicPr>
        <p:blipFill>
          <a:blip r:embed="rId8"/>
          <a:stretch/>
        </p:blipFill>
        <p:spPr>
          <a:xfrm>
            <a:off x="457200" y="304920"/>
            <a:ext cx="938160" cy="1066320"/>
          </a:xfrm>
          <a:prstGeom prst="rect">
            <a:avLst/>
          </a:prstGeom>
          <a:ln w="9360">
            <a:noFill/>
          </a:ln>
        </p:spPr>
      </p:pic>
      <p:pic>
        <p:nvPicPr>
          <p:cNvPr id="146" name="Picture 5"/>
          <p:cNvPicPr/>
          <p:nvPr/>
        </p:nvPicPr>
        <p:blipFill>
          <a:blip r:embed="rId9"/>
          <a:stretch/>
        </p:blipFill>
        <p:spPr>
          <a:xfrm>
            <a:off x="2361600" y="914400"/>
            <a:ext cx="762480" cy="1506960"/>
          </a:xfrm>
          <a:prstGeom prst="rect">
            <a:avLst/>
          </a:prstGeom>
          <a:ln w="9360"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3429000" y="0"/>
            <a:ext cx="2742840" cy="1294920"/>
          </a:xfrm>
          <a:prstGeom prst="cloudCallout">
            <a:avLst>
              <a:gd name="adj1" fmla="val -59414"/>
              <a:gd name="adj2" fmla="val 49504"/>
            </a:avLst>
          </a:prstGeom>
          <a:solidFill>
            <a:schemeClr val="accent4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 quite el tapon de los oidos y me lo puse en la boca.</a:t>
            </a: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5791320" y="380880"/>
            <a:ext cx="1752120" cy="1294920"/>
          </a:xfrm>
          <a:prstGeom prst="wedgeRoundRectCallout">
            <a:avLst>
              <a:gd name="adj1" fmla="val 50635"/>
              <a:gd name="adj2" fmla="val 8537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¿Qué es lo mejor para OA como un todo?</a:t>
            </a:r>
            <a:endParaRPr/>
          </a:p>
        </p:txBody>
      </p:sp>
      <p:sp>
        <p:nvSpPr>
          <p:cNvPr id="149" name="CustomShape 4"/>
          <p:cNvSpPr/>
          <p:nvPr/>
        </p:nvSpPr>
        <p:spPr>
          <a:xfrm>
            <a:off x="152280" y="1905120"/>
            <a:ext cx="1218960" cy="914040"/>
          </a:xfrm>
          <a:prstGeom prst="wedgeRoundRectCallout">
            <a:avLst>
              <a:gd name="adj1" fmla="val 43870"/>
              <a:gd name="adj2" fmla="val 82292"/>
              <a:gd name="adj3" fmla="val 16667"/>
            </a:avLst>
          </a:prstGeom>
          <a:solidFill>
            <a:srgbClr val="FF99FF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Principios antes que personalidades</a:t>
            </a:r>
            <a:endParaRPr/>
          </a:p>
        </p:txBody>
      </p:sp>
      <p:sp>
        <p:nvSpPr>
          <p:cNvPr id="150" name="CustomShape 5"/>
          <p:cNvSpPr/>
          <p:nvPr/>
        </p:nvSpPr>
        <p:spPr>
          <a:xfrm>
            <a:off x="4572000" y="4876920"/>
            <a:ext cx="3276360" cy="914040"/>
          </a:xfrm>
          <a:prstGeom prst="wedgeEllipseCallout">
            <a:avLst>
              <a:gd name="adj1" fmla="val 46447"/>
              <a:gd name="adj2" fmla="val 88542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Nuestros lideres no son mas que servidores de confianza. No gobiernan.</a:t>
            </a:r>
            <a:endParaRPr/>
          </a:p>
        </p:txBody>
      </p:sp>
      <p:pic>
        <p:nvPicPr>
          <p:cNvPr id="151" name="Picture 20"/>
          <p:cNvPicPr/>
          <p:nvPr/>
        </p:nvPicPr>
        <p:blipFill>
          <a:blip r:embed="rId10"/>
          <a:stretch/>
        </p:blipFill>
        <p:spPr>
          <a:xfrm rot="1648800">
            <a:off x="6805440" y="2690280"/>
            <a:ext cx="1447560" cy="1447560"/>
          </a:xfrm>
          <a:prstGeom prst="rect">
            <a:avLst/>
          </a:prstGeom>
          <a:ln w="9360">
            <a:noFill/>
          </a:ln>
        </p:spPr>
      </p:pic>
      <p:pic>
        <p:nvPicPr>
          <p:cNvPr id="152" name="Picture 13"/>
          <p:cNvPicPr/>
          <p:nvPr/>
        </p:nvPicPr>
        <p:blipFill>
          <a:blip r:embed="rId11"/>
          <a:stretch/>
        </p:blipFill>
        <p:spPr>
          <a:xfrm>
            <a:off x="7772400" y="3581280"/>
            <a:ext cx="990360" cy="1415520"/>
          </a:xfrm>
          <a:prstGeom prst="rect">
            <a:avLst/>
          </a:prstGeom>
          <a:ln w="9360">
            <a:noFill/>
          </a:ln>
        </p:spPr>
      </p:pic>
      <p:sp>
        <p:nvSpPr>
          <p:cNvPr id="153" name="CustomShape 6"/>
          <p:cNvSpPr/>
          <p:nvPr/>
        </p:nvSpPr>
        <p:spPr>
          <a:xfrm>
            <a:off x="1295280" y="4876920"/>
            <a:ext cx="2209320" cy="1142640"/>
          </a:xfrm>
          <a:prstGeom prst="wedgeEllipseCallout">
            <a:avLst>
              <a:gd name="adj1" fmla="val -61350"/>
              <a:gd name="adj2" fmla="val 3750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700" strike="noStrike" spc="-1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Supongo que aqui no se hace mi voluntad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33520" y="304920"/>
            <a:ext cx="5866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CONCEPTO 3  CONFIANZA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380880" y="927000"/>
            <a:ext cx="82292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El derecho de decision , basado en la confianza, hace possible un liderazgo efectivo.</a:t>
            </a:r>
            <a:endParaRPr/>
          </a:p>
        </p:txBody>
      </p:sp>
      <p:sp>
        <p:nvSpPr>
          <p:cNvPr id="156" name="CustomShape 3"/>
          <p:cNvSpPr/>
          <p:nvPr/>
        </p:nvSpPr>
        <p:spPr>
          <a:xfrm>
            <a:off x="533520" y="1564200"/>
            <a:ext cx="3580920" cy="13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El tercer concepto le da a los grupos de CCA/OA el derecho de conferirle a un miembro, o grupo de miembros, de su confianza la autoridad de tomar decisiones cuando el grupo lo necesite.</a:t>
            </a:r>
            <a:endParaRPr/>
          </a:p>
        </p:txBody>
      </p:sp>
      <p:pic>
        <p:nvPicPr>
          <p:cNvPr id="157" name="Picture 5"/>
          <p:cNvPicPr/>
          <p:nvPr/>
        </p:nvPicPr>
        <p:blipFill>
          <a:blip r:embed="rId2"/>
          <a:stretch/>
        </p:blipFill>
        <p:spPr>
          <a:xfrm>
            <a:off x="609480" y="4495680"/>
            <a:ext cx="975600" cy="135864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7"/>
          <p:cNvPicPr/>
          <p:nvPr/>
        </p:nvPicPr>
        <p:blipFill>
          <a:blip r:embed="rId3"/>
          <a:stretch/>
        </p:blipFill>
        <p:spPr>
          <a:xfrm>
            <a:off x="2209680" y="4343400"/>
            <a:ext cx="1142640" cy="167328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8"/>
          <p:cNvPicPr/>
          <p:nvPr/>
        </p:nvPicPr>
        <p:blipFill>
          <a:blip r:embed="rId4"/>
          <a:stretch/>
        </p:blipFill>
        <p:spPr>
          <a:xfrm>
            <a:off x="7162920" y="3200400"/>
            <a:ext cx="1980720" cy="198072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4"/>
          <p:cNvSpPr/>
          <p:nvPr/>
        </p:nvSpPr>
        <p:spPr>
          <a:xfrm>
            <a:off x="4114800" y="4648320"/>
            <a:ext cx="2895120" cy="1294920"/>
          </a:xfrm>
          <a:prstGeom prst="wedgeEllipseCallout">
            <a:avLst>
              <a:gd name="adj1" fmla="val 62896"/>
              <a:gd name="adj2" fmla="val 41545"/>
            </a:avLst>
          </a:prstGeom>
          <a:solidFill>
            <a:schemeClr val="bg1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ead Bold"/>
              </a:rPr>
              <a:t>Trabajamos para ustedes. </a:t>
            </a:r>
            <a:endParaRPr/>
          </a:p>
        </p:txBody>
      </p:sp>
      <p:sp>
        <p:nvSpPr>
          <p:cNvPr id="161" name="CustomShape 5"/>
          <p:cNvSpPr/>
          <p:nvPr/>
        </p:nvSpPr>
        <p:spPr>
          <a:xfrm>
            <a:off x="380880" y="3124080"/>
            <a:ext cx="3428640" cy="1066320"/>
          </a:xfrm>
          <a:prstGeom prst="wedgeEllipseCallout">
            <a:avLst>
              <a:gd name="adj1" fmla="val -16316"/>
              <a:gd name="adj2" fmla="val 95535"/>
            </a:avLst>
          </a:prstGeom>
          <a:solidFill>
            <a:schemeClr val="bg1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ead Bold"/>
              </a:rPr>
              <a:t>Ustedes servidores confiables.</a:t>
            </a:r>
            <a:endParaRPr/>
          </a:p>
        </p:txBody>
      </p:sp>
      <p:pic>
        <p:nvPicPr>
          <p:cNvPr id="162" name="Picture 6"/>
          <p:cNvPicPr/>
          <p:nvPr/>
        </p:nvPicPr>
        <p:blipFill>
          <a:blip r:embed="rId5"/>
          <a:stretch/>
        </p:blipFill>
        <p:spPr>
          <a:xfrm>
            <a:off x="7354080" y="4952880"/>
            <a:ext cx="1179720" cy="1577520"/>
          </a:xfrm>
          <a:prstGeom prst="rect">
            <a:avLst/>
          </a:prstGeom>
          <a:ln w="9360">
            <a:noFill/>
          </a:ln>
        </p:spPr>
      </p:pic>
      <p:sp>
        <p:nvSpPr>
          <p:cNvPr id="163" name="CustomShape 6"/>
          <p:cNvSpPr/>
          <p:nvPr/>
        </p:nvSpPr>
        <p:spPr>
          <a:xfrm>
            <a:off x="4114440" y="1752480"/>
            <a:ext cx="3749400" cy="1676160"/>
          </a:xfrm>
          <a:prstGeom prst="wedgeEllipseCallout">
            <a:avLst>
              <a:gd name="adj1" fmla="val 51686"/>
              <a:gd name="adj2" fmla="val 57159"/>
            </a:avLst>
          </a:prstGeom>
          <a:solidFill>
            <a:schemeClr val="bg1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ead Bold"/>
              </a:rPr>
              <a:t>Proveemos paz mental. </a:t>
            </a:r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/>
          <p:cNvPicPr/>
          <p:nvPr/>
        </p:nvPicPr>
        <p:blipFill>
          <a:blip r:embed="rId2"/>
          <a:stretch/>
        </p:blipFill>
        <p:spPr>
          <a:xfrm>
            <a:off x="990720" y="380880"/>
            <a:ext cx="7086240" cy="601956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990720" y="5109480"/>
            <a:ext cx="71625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Al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trabajar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dentro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de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sus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funciones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, los </a:t>
            </a:r>
            <a:r>
              <a:rPr lang="en-US" sz="1800" strike="noStrike" spc="-1" dirty="0" err="1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servidoress</a:t>
            </a:r>
            <a:r>
              <a:rPr lang="en-US" sz="180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de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confianza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tienen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el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derecho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de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decidir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como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hacen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su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servicio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.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Confiamos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en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que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actúen</a:t>
            </a:r>
            <a:r>
              <a:rPr lang="en-US" sz="180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y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dirijan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de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una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manera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US" sz="1800" strike="noStrike" spc="-1" dirty="0" err="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responsable</a:t>
            </a:r>
            <a:r>
              <a:rPr lang="en-US" sz="18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.</a:t>
            </a:r>
            <a:endParaRPr dirty="0"/>
          </a:p>
        </p:txBody>
      </p:sp>
      <p:sp>
        <p:nvSpPr>
          <p:cNvPr id="166" name="CustomShape 2"/>
          <p:cNvSpPr/>
          <p:nvPr/>
        </p:nvSpPr>
        <p:spPr>
          <a:xfrm>
            <a:off x="3886200" y="3048120"/>
            <a:ext cx="761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6000" b="1" strike="noStrike" spc="49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oper Black"/>
              </a:rPr>
              <a:t>A</a:t>
            </a:r>
            <a:endParaRPr/>
          </a:p>
        </p:txBody>
      </p:sp>
      <p:sp>
        <p:nvSpPr>
          <p:cNvPr id="167" name="CustomShape 3"/>
          <p:cNvSpPr/>
          <p:nvPr/>
        </p:nvSpPr>
        <p:spPr>
          <a:xfrm>
            <a:off x="5334120" y="228600"/>
            <a:ext cx="2971440" cy="1904760"/>
          </a:xfrm>
          <a:prstGeom prst="cloudCallout">
            <a:avLst>
              <a:gd name="adj1" fmla="val -69942"/>
              <a:gd name="adj2" fmla="val -1475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SERVIR CON UNA SONRISA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4145040" y="1323000"/>
            <a:ext cx="3765960" cy="1980720"/>
          </a:xfrm>
          <a:prstGeom prst="rect">
            <a:avLst/>
          </a:prstGeom>
          <a:ln w="9360"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457200" y="609480"/>
            <a:ext cx="8229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Forte"/>
              </a:rPr>
              <a:t>Recuperarnos del cmer compulsivo nos ayuda primero a confiar en nosostros mismos.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324360" y="5791320"/>
            <a:ext cx="3767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Y más tarde confiar en otro. </a:t>
            </a:r>
            <a:endParaRPr/>
          </a:p>
        </p:txBody>
      </p:sp>
      <p:pic>
        <p:nvPicPr>
          <p:cNvPr id="171" name="Picture 3"/>
          <p:cNvPicPr/>
          <p:nvPr/>
        </p:nvPicPr>
        <p:blipFill>
          <a:blip r:embed="rId3"/>
          <a:stretch/>
        </p:blipFill>
        <p:spPr>
          <a:xfrm>
            <a:off x="990720" y="3962520"/>
            <a:ext cx="1657080" cy="1660320"/>
          </a:xfrm>
          <a:prstGeom prst="rect">
            <a:avLst/>
          </a:prstGeom>
          <a:ln w="9360"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2895480" y="3352680"/>
            <a:ext cx="2133360" cy="1371240"/>
          </a:xfrm>
          <a:prstGeom prst="borderCallout1">
            <a:avLst>
              <a:gd name="adj1" fmla="val 50568"/>
              <a:gd name="adj2" fmla="val -1637"/>
              <a:gd name="adj3" fmla="val 96591"/>
              <a:gd name="adj4" fmla="val -2583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Britannic Bold"/>
              </a:rPr>
              <a:t>¡Juntos podemos hacer lo que nunca pudimos hacer solos!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2057</Words>
  <Application>Microsoft Office PowerPoint</Application>
  <PresentationFormat>On-screen Show (4:3)</PresentationFormat>
  <Paragraphs>187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80" baseType="lpstr">
      <vt:lpstr>Arial</vt:lpstr>
      <vt:lpstr>Arial Black</vt:lpstr>
      <vt:lpstr>Arial Narrow</vt:lpstr>
      <vt:lpstr>Australian Sunrise</vt:lpstr>
      <vt:lpstr>Blackadder ITC</vt:lpstr>
      <vt:lpstr>Bodoni MT Poster Compressed</vt:lpstr>
      <vt:lpstr>Bradley Hand ITC</vt:lpstr>
      <vt:lpstr>Braggadocio</vt:lpstr>
      <vt:lpstr>Britannic Bold</vt:lpstr>
      <vt:lpstr>Brush Script MT</vt:lpstr>
      <vt:lpstr>Calibri</vt:lpstr>
      <vt:lpstr>Calibri Light</vt:lpstr>
      <vt:lpstr>Chalkboard</vt:lpstr>
      <vt:lpstr>Chiller</vt:lpstr>
      <vt:lpstr>Constantia</vt:lpstr>
      <vt:lpstr>Cooper Black</vt:lpstr>
      <vt:lpstr>Curlz MT</vt:lpstr>
      <vt:lpstr>DejaVu Sans</vt:lpstr>
      <vt:lpstr>Fiolex Girls</vt:lpstr>
      <vt:lpstr>Forte</vt:lpstr>
      <vt:lpstr>Franklin Gothic Demi</vt:lpstr>
      <vt:lpstr>Freestyle Script</vt:lpstr>
      <vt:lpstr>Georgia</vt:lpstr>
      <vt:lpstr>Jokerman</vt:lpstr>
      <vt:lpstr>Liberation Sans Narrow</vt:lpstr>
      <vt:lpstr>Matura MT Script Capitals</vt:lpstr>
      <vt:lpstr>Mead Bold</vt:lpstr>
      <vt:lpstr>QuigleyWiggly</vt:lpstr>
      <vt:lpstr>Segoe Print</vt:lpstr>
      <vt:lpstr>StarSymbol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Twelve Concepts</dc:title>
  <dc:creator>Geraldin</dc:creator>
  <cp:lastModifiedBy>DELL</cp:lastModifiedBy>
  <cp:revision>179</cp:revision>
  <dcterms:created xsi:type="dcterms:W3CDTF">2008-10-20T14:49:11Z</dcterms:created>
  <dcterms:modified xsi:type="dcterms:W3CDTF">2016-12-13T16:13:58Z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45</vt:i4>
  </property>
</Properties>
</file>