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90" autoAdjust="0"/>
  </p:normalViewPr>
  <p:slideViewPr>
    <p:cSldViewPr>
      <p:cViewPr varScale="1">
        <p:scale>
          <a:sx n="49" d="100"/>
          <a:sy n="49" d="100"/>
        </p:scale>
        <p:origin x="11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74CBFB-6233-42C4-89EB-5592D741D1F8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85E3F0-2D07-4FE1-AD95-C15D8CBE56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79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A2C473-8A83-4CF5-A395-441F3539AD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9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26FF-341C-40D8-B10B-68F1B3D8E09A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74A4-780B-4528-9484-2DA415C762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5A53-2854-4C9B-A177-8307BC7FFBA8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D5AB-A9FF-4282-90F8-A513F6CFEEC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55B9-CD87-498E-AD92-525246A4928C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955B-3B2C-421F-B2CB-B4B74A3C07B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9922-356F-4CC1-8195-51B01D59C512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525C-AC13-4AD0-808B-CA725280B6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5200-41B1-46E0-8BCA-5C7D0864E22D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D4967-2D8D-4DED-A795-79C900D9A1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E8EE-01B5-42E8-B561-64CFD7D3B788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B58A-8248-4A52-84A6-8DF9375BB3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9002-2EF3-4210-B852-A6BF94A8255A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B12E-A061-4CA1-B091-642DCC0CCB8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01ED-1315-4BC7-86CD-03F7994E994B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225A-F83E-4989-B271-D79C30BBB6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7E6F-4FEF-4DB2-8A16-B93A7325DE86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B3CF-6F4D-4A0E-832F-E321CB9B632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0B70-2B07-4D9C-BE1A-54D6A7981F0A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421E-BE2C-4347-A1D8-32E9933565B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B587-7EF7-4E2C-95C2-F38D3200303F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9341E-4B84-4523-A67F-DE4ADA752AD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C7A4E2-3990-4C59-87EE-1FE931398AEA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E2722-FB4D-4B5D-B166-8BB945BA410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5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9600" dirty="0" smtClean="0">
                <a:latin typeface="Bodoni MT Black" pitchFamily="18" charset="0"/>
              </a:rPr>
              <a:t>¿Qué es OA?</a:t>
            </a:r>
            <a:endParaRPr lang="en-US" sz="9600" dirty="0">
              <a:latin typeface="Bodoni MT Black" pitchFamily="18" charset="0"/>
            </a:endParaRPr>
          </a:p>
        </p:txBody>
      </p:sp>
      <p:pic>
        <p:nvPicPr>
          <p:cNvPr id="3075" name="Picture 1" descr="http://www.oa.org/images/circle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276600"/>
            <a:ext cx="2333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524000" y="3810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 dirty="0" smtClean="0">
                <a:latin typeface="Arial Black" pitchFamily="34" charset="0"/>
              </a:rPr>
              <a:t>MESA DE CONCEJALES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367040" y="1155776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10 </a:t>
            </a:r>
            <a:r>
              <a:rPr lang="en-US" sz="3200" dirty="0" err="1" smtClean="0">
                <a:latin typeface="Arial Black" pitchFamily="34" charset="0"/>
              </a:rPr>
              <a:t>concejales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regionales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609600" y="51816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Arial Black" pitchFamily="34" charset="0"/>
              </a:rPr>
              <a:t>6 </a:t>
            </a:r>
            <a:r>
              <a:rPr lang="en-US" sz="3200" dirty="0" err="1" smtClean="0">
                <a:latin typeface="Arial Black" pitchFamily="34" charset="0"/>
              </a:rPr>
              <a:t>Servicio</a:t>
            </a:r>
            <a:r>
              <a:rPr lang="en-US" sz="3200" dirty="0" smtClean="0">
                <a:latin typeface="Arial Black" pitchFamily="34" charset="0"/>
              </a:rPr>
              <a:t> general de </a:t>
            </a:r>
            <a:r>
              <a:rPr lang="en-US" sz="3200" dirty="0" err="1" smtClean="0">
                <a:latin typeface="Arial Black" pitchFamily="34" charset="0"/>
              </a:rPr>
              <a:t>concejales</a:t>
            </a:r>
            <a:endParaRPr lang="en-US" sz="3200" dirty="0">
              <a:latin typeface="Arial Black" pitchFamily="34" charset="0"/>
            </a:endParaRPr>
          </a:p>
          <a:p>
            <a:pPr algn="ctr"/>
            <a:r>
              <a:rPr lang="es-MX" sz="3200" dirty="0" smtClean="0">
                <a:latin typeface="Arial Black" pitchFamily="34" charset="0"/>
              </a:rPr>
              <a:t>Comité Ejecutivo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89" y="3733800"/>
            <a:ext cx="847711" cy="150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9" y="1828800"/>
            <a:ext cx="93838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399" y="533400"/>
            <a:ext cx="8852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2974" y="4191000"/>
            <a:ext cx="897314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810000"/>
            <a:ext cx="99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1752600"/>
            <a:ext cx="685800" cy="121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48785">
            <a:off x="8001000" y="2133600"/>
            <a:ext cx="86206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1752600"/>
            <a:ext cx="838200" cy="126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641668"/>
            <a:ext cx="990600" cy="141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199" y="4038600"/>
            <a:ext cx="99796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1828800"/>
            <a:ext cx="92953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43200" y="1905000"/>
            <a:ext cx="7250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43199" y="3962400"/>
            <a:ext cx="102446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" y="1828800"/>
            <a:ext cx="9225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29400" y="1676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43600" y="3657600"/>
            <a:ext cx="10191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871" y="609600"/>
            <a:ext cx="73252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OFICINA MUNDIAL DE SERVICIO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800600"/>
            <a:ext cx="2590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+mn-cs"/>
              </a:rPr>
              <a:t>EQUIPO DE LA OFICINA MUNDIAL DE SERVICIO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810000"/>
            <a:ext cx="2261112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631" y="2209800"/>
            <a:ext cx="306411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Overeaters Anonym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1575" y="1547740"/>
            <a:ext cx="4010025" cy="34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762000" y="533400"/>
            <a:ext cx="7696200" cy="5715000"/>
          </a:xfrm>
          <a:prstGeom prst="flowChartMerge">
            <a:avLst/>
          </a:prstGeom>
          <a:solidFill>
            <a:schemeClr val="bg1"/>
          </a:solidFill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IG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&amp;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MDS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762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74688"/>
            <a:ext cx="7635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85800"/>
            <a:ext cx="762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685800"/>
            <a:ext cx="762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352800" y="685800"/>
            <a:ext cx="23280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Grupos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47800" y="1447800"/>
            <a:ext cx="63246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0"/>
            <a:ext cx="1019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24000"/>
            <a:ext cx="1019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2057400" y="2527300"/>
            <a:ext cx="5029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3429000"/>
            <a:ext cx="3733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438400"/>
            <a:ext cx="12461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830198" y="2514600"/>
            <a:ext cx="9099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Diez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78206" y="2590800"/>
            <a:ext cx="17223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Regiones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76600" y="4267200"/>
            <a:ext cx="2667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505200"/>
            <a:ext cx="1371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4646033" y="3657600"/>
            <a:ext cx="114646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CMS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17346" y="4267200"/>
            <a:ext cx="811441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MDC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CE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133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343400"/>
            <a:ext cx="2682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4419600"/>
            <a:ext cx="1936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4343400"/>
            <a:ext cx="1857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4953000"/>
            <a:ext cx="22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4343400"/>
            <a:ext cx="177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5638800"/>
            <a:ext cx="228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0" y="4343400"/>
            <a:ext cx="177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91000" y="4648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24400" y="4648200"/>
            <a:ext cx="238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53000" y="4572000"/>
            <a:ext cx="2143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81600" y="4572000"/>
            <a:ext cx="228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67200" y="5257800"/>
            <a:ext cx="1873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86200" y="4724400"/>
            <a:ext cx="228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1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648200" y="4953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1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953000" y="4876800"/>
            <a:ext cx="2746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1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648200" y="5410200"/>
            <a:ext cx="2111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382747" y="3657600"/>
            <a:ext cx="2347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OFICINA MUNDIAL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SERVICIO</a:t>
            </a:r>
            <a:endParaRPr lang="en-US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38" name="Picture 2" descr="Overeaters Anonymous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04799" y="4191000"/>
            <a:ext cx="28277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838200" y="685800"/>
            <a:ext cx="71628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5400" dirty="0" smtClean="0">
                <a:latin typeface="Elephant" pitchFamily="18" charset="0"/>
              </a:rPr>
              <a:t>INDIVIDUOS</a:t>
            </a:r>
            <a:endParaRPr lang="en-US" sz="5400" dirty="0">
              <a:latin typeface="Elephant" pitchFamily="18" charset="0"/>
            </a:endParaRPr>
          </a:p>
          <a:p>
            <a:pPr algn="ctr"/>
            <a:endParaRPr lang="en-US" sz="2800" dirty="0">
              <a:latin typeface="Elephant" pitchFamily="18" charset="0"/>
            </a:endParaRPr>
          </a:p>
          <a:p>
            <a:pPr algn="ctr"/>
            <a:r>
              <a:rPr lang="en-US" sz="2400" b="1" dirty="0" err="1" smtClean="0">
                <a:latin typeface="Lucida Calligraphy" pitchFamily="66" charset="0"/>
              </a:rPr>
              <a:t>Tercera</a:t>
            </a:r>
            <a:r>
              <a:rPr lang="en-US" sz="2400" b="1" dirty="0" smtClean="0">
                <a:latin typeface="Lucida Calligraphy" pitchFamily="66" charset="0"/>
              </a:rPr>
              <a:t> </a:t>
            </a:r>
            <a:r>
              <a:rPr lang="en-US" sz="2400" b="1" dirty="0" err="1" smtClean="0">
                <a:latin typeface="Lucida Calligraphy" pitchFamily="66" charset="0"/>
              </a:rPr>
              <a:t>tradición</a:t>
            </a:r>
            <a:r>
              <a:rPr lang="en-US" sz="2400" b="1" dirty="0" smtClean="0">
                <a:latin typeface="Lucida Calligraphy" pitchFamily="66" charset="0"/>
              </a:rPr>
              <a:t>: El </a:t>
            </a:r>
            <a:r>
              <a:rPr lang="en-US" sz="2400" b="1" dirty="0" err="1" smtClean="0">
                <a:latin typeface="Lucida Calligraphy" pitchFamily="66" charset="0"/>
              </a:rPr>
              <a:t>único</a:t>
            </a:r>
            <a:r>
              <a:rPr lang="en-US" sz="2400" b="1" dirty="0" smtClean="0">
                <a:latin typeface="Lucida Calligraphy" pitchFamily="66" charset="0"/>
              </a:rPr>
              <a:t> requisit0 para </a:t>
            </a:r>
            <a:r>
              <a:rPr lang="en-US" sz="2400" b="1" dirty="0" err="1" smtClean="0">
                <a:latin typeface="Lucida Calligraphy" pitchFamily="66" charset="0"/>
              </a:rPr>
              <a:t>ser</a:t>
            </a:r>
            <a:r>
              <a:rPr lang="en-US" sz="2400" b="1" dirty="0" smtClean="0">
                <a:latin typeface="Lucida Calligraphy" pitchFamily="66" charset="0"/>
              </a:rPr>
              <a:t> </a:t>
            </a:r>
            <a:r>
              <a:rPr lang="en-US" sz="2400" b="1" dirty="0" err="1" smtClean="0">
                <a:latin typeface="Lucida Calligraphy" pitchFamily="66" charset="0"/>
              </a:rPr>
              <a:t>miembro</a:t>
            </a:r>
            <a:r>
              <a:rPr lang="en-US" sz="2400" b="1" dirty="0" smtClean="0">
                <a:latin typeface="Lucida Calligraphy" pitchFamily="66" charset="0"/>
              </a:rPr>
              <a:t> de CCA/OA </a:t>
            </a:r>
            <a:r>
              <a:rPr lang="en-US" sz="2400" b="1" dirty="0" err="1" smtClean="0">
                <a:latin typeface="Lucida Calligraphy" pitchFamily="66" charset="0"/>
              </a:rPr>
              <a:t>es</a:t>
            </a:r>
            <a:r>
              <a:rPr lang="en-US" sz="2400" b="1" dirty="0" smtClean="0">
                <a:latin typeface="Lucida Calligraphy" pitchFamily="66" charset="0"/>
              </a:rPr>
              <a:t> el </a:t>
            </a:r>
            <a:r>
              <a:rPr lang="en-US" sz="2400" b="1" dirty="0" err="1" smtClean="0">
                <a:latin typeface="Lucida Calligraphy" pitchFamily="66" charset="0"/>
              </a:rPr>
              <a:t>deseo</a:t>
            </a:r>
            <a:r>
              <a:rPr lang="en-US" sz="2400" b="1" dirty="0" smtClean="0">
                <a:latin typeface="Lucida Calligraphy" pitchFamily="66" charset="0"/>
              </a:rPr>
              <a:t> de </a:t>
            </a:r>
            <a:r>
              <a:rPr lang="en-US" sz="2400" b="1" dirty="0" err="1" smtClean="0">
                <a:latin typeface="Lucida Calligraphy" pitchFamily="66" charset="0"/>
              </a:rPr>
              <a:t>dejar</a:t>
            </a:r>
            <a:r>
              <a:rPr lang="en-US" sz="2400" b="1" dirty="0" smtClean="0">
                <a:latin typeface="Lucida Calligraphy" pitchFamily="66" charset="0"/>
              </a:rPr>
              <a:t> de comer en </a:t>
            </a:r>
            <a:r>
              <a:rPr lang="en-US" sz="2400" b="1" dirty="0" err="1" smtClean="0">
                <a:latin typeface="Lucida Calligraphy" pitchFamily="66" charset="0"/>
              </a:rPr>
              <a:t>exceso</a:t>
            </a:r>
            <a:r>
              <a:rPr lang="en-US" sz="2400" b="1" dirty="0" smtClean="0">
                <a:latin typeface="Lucida Calligraphy" pitchFamily="66" charset="0"/>
              </a:rPr>
              <a:t> </a:t>
            </a:r>
            <a:r>
              <a:rPr lang="en-US" sz="2400" b="1" dirty="0" err="1" smtClean="0">
                <a:latin typeface="Lucida Calligraphy" pitchFamily="66" charset="0"/>
              </a:rPr>
              <a:t>compulsivamente</a:t>
            </a:r>
            <a:r>
              <a:rPr lang="en-US" sz="2400" b="1" dirty="0" smtClean="0">
                <a:latin typeface="Lucida Calligraphy" pitchFamily="66" charset="0"/>
              </a:rPr>
              <a:t>.</a:t>
            </a:r>
            <a:endParaRPr lang="en-US" sz="2400" b="1" dirty="0">
              <a:latin typeface="Lucida Calligraphy" pitchFamily="66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733800"/>
            <a:ext cx="27432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09600" y="1143000"/>
            <a:ext cx="1981200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4808" y="2057400"/>
            <a:ext cx="13179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SECTOR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PRIVADO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480" y="219670"/>
            <a:ext cx="27061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Mesa de Concejales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671" y="2971800"/>
            <a:ext cx="17315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Individuos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5867400" y="914400"/>
            <a:ext cx="1981200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4600" y="990600"/>
            <a:ext cx="1036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OA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671" y="304800"/>
            <a:ext cx="17315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Individuos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6934" y="2895600"/>
            <a:ext cx="31261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Mesa de Concejales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762000" y="3657600"/>
            <a:ext cx="7620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Lucida Calligraphy" pitchFamily="66" charset="0"/>
              </a:rPr>
              <a:t>Novena </a:t>
            </a:r>
            <a:r>
              <a:rPr lang="en-US" sz="2800" b="1" dirty="0" err="1" smtClean="0">
                <a:latin typeface="Lucida Calligraphy" pitchFamily="66" charset="0"/>
              </a:rPr>
              <a:t>tradición</a:t>
            </a:r>
            <a:r>
              <a:rPr lang="en-US" sz="2800" b="1" dirty="0" smtClean="0">
                <a:latin typeface="Lucida Calligraphy" pitchFamily="66" charset="0"/>
              </a:rPr>
              <a:t> : CCA/OA </a:t>
            </a:r>
            <a:r>
              <a:rPr lang="en-US" sz="2800" b="1" dirty="0" err="1" smtClean="0">
                <a:latin typeface="Lucida Calligraphy" pitchFamily="66" charset="0"/>
              </a:rPr>
              <a:t>como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tal</a:t>
            </a:r>
            <a:r>
              <a:rPr lang="en-US" sz="2800" b="1" dirty="0" smtClean="0">
                <a:latin typeface="Lucida Calligraphy" pitchFamily="66" charset="0"/>
              </a:rPr>
              <a:t>, </a:t>
            </a:r>
            <a:r>
              <a:rPr lang="en-US" sz="2800" b="1" dirty="0" err="1" smtClean="0">
                <a:latin typeface="Lucida Calligraphy" pitchFamily="66" charset="0"/>
              </a:rPr>
              <a:t>nunca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debe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ser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organizada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pero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podemos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crear</a:t>
            </a:r>
            <a:r>
              <a:rPr lang="en-US" sz="2800" b="1" dirty="0" smtClean="0">
                <a:latin typeface="Lucida Calligraphy" pitchFamily="66" charset="0"/>
              </a:rPr>
              <a:t> de </a:t>
            </a:r>
            <a:r>
              <a:rPr lang="en-US" sz="2800" b="1" dirty="0" err="1" smtClean="0">
                <a:latin typeface="Lucida Calligraphy" pitchFamily="66" charset="0"/>
              </a:rPr>
              <a:t>servicios</a:t>
            </a:r>
            <a:r>
              <a:rPr lang="en-US" sz="2800" b="1" dirty="0" smtClean="0">
                <a:latin typeface="Lucida Calligraphy" pitchFamily="66" charset="0"/>
              </a:rPr>
              <a:t> o </a:t>
            </a:r>
            <a:r>
              <a:rPr lang="en-US" sz="2800" b="1" dirty="0" err="1" smtClean="0">
                <a:latin typeface="Lucida Calligraphy" pitchFamily="66" charset="0"/>
              </a:rPr>
              <a:t>comités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que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sean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directamente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responsables</a:t>
            </a:r>
            <a:r>
              <a:rPr lang="en-US" sz="2800" b="1" dirty="0" smtClean="0">
                <a:latin typeface="Lucida Calligraphy" pitchFamily="66" charset="0"/>
              </a:rPr>
              <a:t> ante </a:t>
            </a:r>
            <a:r>
              <a:rPr lang="en-US" sz="2800" b="1" dirty="0" err="1" smtClean="0">
                <a:latin typeface="Lucida Calligraphy" pitchFamily="66" charset="0"/>
              </a:rPr>
              <a:t>aquéllos</a:t>
            </a:r>
            <a:r>
              <a:rPr lang="en-US" sz="2800" b="1" dirty="0" smtClean="0">
                <a:latin typeface="Lucida Calligraphy" pitchFamily="66" charset="0"/>
              </a:rPr>
              <a:t> a </a:t>
            </a:r>
            <a:r>
              <a:rPr lang="en-US" sz="2800" b="1" dirty="0" err="1" smtClean="0">
                <a:latin typeface="Lucida Calligraphy" pitchFamily="66" charset="0"/>
              </a:rPr>
              <a:t>quienes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r>
              <a:rPr lang="en-US" sz="2800" b="1" dirty="0" err="1" smtClean="0">
                <a:latin typeface="Lucida Calligraphy" pitchFamily="66" charset="0"/>
              </a:rPr>
              <a:t>sirven</a:t>
            </a:r>
            <a:r>
              <a:rPr lang="en-US" sz="2800" b="1" dirty="0" smtClean="0">
                <a:latin typeface="Lucida Calligraphy" pitchFamily="66" charset="0"/>
              </a:rPr>
              <a:t> </a:t>
            </a:r>
            <a:endParaRPr lang="en-US" sz="2800" b="1" dirty="0"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eople uid 97560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419600"/>
            <a:ext cx="2905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800" y="685800"/>
            <a:ext cx="7620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Lucida Calligraphy" pitchFamily="66" charset="0"/>
              </a:rPr>
              <a:t>Quinta </a:t>
            </a:r>
            <a:r>
              <a:rPr lang="en-US" sz="3200" b="1" dirty="0" err="1" smtClean="0">
                <a:latin typeface="Lucida Calligraphy" pitchFamily="66" charset="0"/>
              </a:rPr>
              <a:t>Tradición</a:t>
            </a:r>
            <a:r>
              <a:rPr lang="en-US" sz="3200" b="1" dirty="0" smtClean="0">
                <a:latin typeface="Lucida Calligraphy" pitchFamily="66" charset="0"/>
              </a:rPr>
              <a:t>: </a:t>
            </a:r>
            <a:r>
              <a:rPr lang="en-US" sz="3200" b="1" dirty="0" err="1" smtClean="0">
                <a:latin typeface="Lucida Calligraphy" pitchFamily="66" charset="0"/>
              </a:rPr>
              <a:t>Cada</a:t>
            </a:r>
            <a:r>
              <a:rPr lang="en-US" sz="3200" b="1" dirty="0" smtClean="0">
                <a:latin typeface="Lucida Calligraphy" pitchFamily="66" charset="0"/>
              </a:rPr>
              <a:t> </a:t>
            </a:r>
            <a:r>
              <a:rPr lang="en-US" sz="3200" b="1" dirty="0" err="1" smtClean="0">
                <a:latin typeface="Lucida Calligraphy" pitchFamily="66" charset="0"/>
              </a:rPr>
              <a:t>grupo</a:t>
            </a:r>
            <a:r>
              <a:rPr lang="en-US" sz="3200" b="1" dirty="0" smtClean="0">
                <a:latin typeface="Lucida Calligraphy" pitchFamily="66" charset="0"/>
              </a:rPr>
              <a:t> </a:t>
            </a:r>
            <a:r>
              <a:rPr lang="en-US" sz="3200" b="1" dirty="0" err="1" smtClean="0">
                <a:latin typeface="Lucida Calligraphy" pitchFamily="66" charset="0"/>
              </a:rPr>
              <a:t>tiene</a:t>
            </a:r>
            <a:r>
              <a:rPr lang="en-US" sz="3200" b="1" dirty="0" smtClean="0">
                <a:latin typeface="Lucida Calligraphy" pitchFamily="66" charset="0"/>
              </a:rPr>
              <a:t> un solo </a:t>
            </a:r>
            <a:r>
              <a:rPr lang="en-US" sz="3200" b="1" dirty="0" err="1" smtClean="0">
                <a:latin typeface="Lucida Calligraphy" pitchFamily="66" charset="0"/>
              </a:rPr>
              <a:t>objetivo,llevarle</a:t>
            </a:r>
            <a:r>
              <a:rPr lang="en-US" sz="3200" b="1" dirty="0" smtClean="0">
                <a:latin typeface="Lucida Calligraphy" pitchFamily="66" charset="0"/>
              </a:rPr>
              <a:t> el </a:t>
            </a:r>
            <a:r>
              <a:rPr lang="en-US" sz="3200" b="1" dirty="0" err="1" smtClean="0">
                <a:latin typeface="Lucida Calligraphy" pitchFamily="66" charset="0"/>
              </a:rPr>
              <a:t>mensaje</a:t>
            </a:r>
            <a:r>
              <a:rPr lang="en-US" sz="3200" b="1" dirty="0" smtClean="0">
                <a:latin typeface="Lucida Calligraphy" pitchFamily="66" charset="0"/>
              </a:rPr>
              <a:t> a la persona </a:t>
            </a:r>
            <a:r>
              <a:rPr lang="en-US" sz="3200" b="1" dirty="0" err="1" smtClean="0">
                <a:latin typeface="Lucida Calligraphy" pitchFamily="66" charset="0"/>
              </a:rPr>
              <a:t>que</a:t>
            </a:r>
            <a:r>
              <a:rPr lang="en-US" sz="3200" b="1" dirty="0" smtClean="0">
                <a:latin typeface="Lucida Calligraphy" pitchFamily="66" charset="0"/>
              </a:rPr>
              <a:t> </a:t>
            </a:r>
            <a:r>
              <a:rPr lang="en-US" sz="3200" b="1" dirty="0" err="1" smtClean="0">
                <a:latin typeface="Lucida Calligraphy" pitchFamily="66" charset="0"/>
              </a:rPr>
              <a:t>aún</a:t>
            </a:r>
            <a:r>
              <a:rPr lang="en-US" sz="3200" b="1" dirty="0" smtClean="0">
                <a:latin typeface="Lucida Calligraphy" pitchFamily="66" charset="0"/>
              </a:rPr>
              <a:t> </a:t>
            </a:r>
            <a:r>
              <a:rPr lang="en-US" sz="3200" b="1" dirty="0" err="1" smtClean="0">
                <a:latin typeface="Lucida Calligraphy" pitchFamily="66" charset="0"/>
              </a:rPr>
              <a:t>está</a:t>
            </a:r>
            <a:r>
              <a:rPr lang="en-US" sz="3200" b="1" dirty="0" smtClean="0">
                <a:latin typeface="Lucida Calligraphy" pitchFamily="66" charset="0"/>
              </a:rPr>
              <a:t>  </a:t>
            </a:r>
            <a:r>
              <a:rPr lang="en-US" sz="3200" b="1" dirty="0" err="1" smtClean="0">
                <a:latin typeface="Lucida Calligraphy" pitchFamily="66" charset="0"/>
              </a:rPr>
              <a:t>sufriendo</a:t>
            </a:r>
            <a:r>
              <a:rPr lang="en-US" sz="3200" b="1" dirty="0" smtClean="0">
                <a:latin typeface="Lucida Calligraphy" pitchFamily="66" charset="0"/>
              </a:rPr>
              <a:t> de comer en </a:t>
            </a:r>
            <a:r>
              <a:rPr lang="en-US" sz="3200" b="1" dirty="0" err="1" smtClean="0">
                <a:latin typeface="Lucida Calligraphy" pitchFamily="66" charset="0"/>
              </a:rPr>
              <a:t>exceso</a:t>
            </a:r>
            <a:r>
              <a:rPr lang="en-US" sz="3200" b="1" dirty="0" smtClean="0">
                <a:latin typeface="Lucida Calligraphy" pitchFamily="66" charset="0"/>
              </a:rPr>
              <a:t> </a:t>
            </a:r>
            <a:r>
              <a:rPr lang="en-US" sz="3200" b="1" dirty="0" err="1" smtClean="0">
                <a:latin typeface="Lucida Calligraphy" pitchFamily="66" charset="0"/>
              </a:rPr>
              <a:t>compulsivamente</a:t>
            </a:r>
            <a:r>
              <a:rPr lang="en-US" sz="3200" b="1" smtClean="0">
                <a:latin typeface="Lucida Calligraphy" pitchFamily="66" charset="0"/>
              </a:rPr>
              <a:t>.</a:t>
            </a:r>
            <a:endParaRPr lang="en-US" sz="3200" b="1" dirty="0"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914400" y="328947"/>
            <a:ext cx="326259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Primera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tradición</a:t>
            </a:r>
            <a:r>
              <a:rPr lang="en-US" dirty="0" smtClean="0">
                <a:latin typeface="Calibri" pitchFamily="34" charset="0"/>
              </a:rPr>
              <a:t> : </a:t>
            </a:r>
            <a:r>
              <a:rPr lang="en-US" dirty="0" err="1" smtClean="0">
                <a:latin typeface="Calibri" pitchFamily="34" charset="0"/>
              </a:rPr>
              <a:t>Nuestro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bienestar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común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debe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tener</a:t>
            </a:r>
            <a:r>
              <a:rPr lang="en-US" dirty="0" smtClean="0">
                <a:latin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</a:rPr>
              <a:t>preferencia</a:t>
            </a:r>
            <a:r>
              <a:rPr lang="en-US" dirty="0" smtClean="0">
                <a:latin typeface="Calibri" pitchFamily="34" charset="0"/>
              </a:rPr>
              <a:t>,  el </a:t>
            </a:r>
            <a:r>
              <a:rPr lang="en-US" dirty="0" err="1" smtClean="0">
                <a:latin typeface="Calibri" pitchFamily="34" charset="0"/>
              </a:rPr>
              <a:t>restablecimiento</a:t>
            </a:r>
            <a:r>
              <a:rPr lang="en-US" dirty="0" smtClean="0">
                <a:latin typeface="Calibri" pitchFamily="34" charset="0"/>
              </a:rPr>
              <a:t> personal </a:t>
            </a:r>
            <a:r>
              <a:rPr lang="en-US" dirty="0" err="1" smtClean="0">
                <a:latin typeface="Calibri" pitchFamily="34" charset="0"/>
              </a:rPr>
              <a:t>depende</a:t>
            </a:r>
            <a:r>
              <a:rPr lang="en-US" dirty="0" smtClean="0">
                <a:latin typeface="Calibri" pitchFamily="34" charset="0"/>
              </a:rPr>
              <a:t> de la </a:t>
            </a:r>
            <a:r>
              <a:rPr lang="en-US" dirty="0" err="1" smtClean="0">
                <a:latin typeface="Calibri" pitchFamily="34" charset="0"/>
              </a:rPr>
              <a:t>unidad</a:t>
            </a:r>
            <a:r>
              <a:rPr lang="en-US" dirty="0" smtClean="0">
                <a:latin typeface="Calibri" pitchFamily="34" charset="0"/>
              </a:rPr>
              <a:t> de CC/OA.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334000" y="4267200"/>
            <a:ext cx="3429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Quinta </a:t>
            </a:r>
            <a:r>
              <a:rPr lang="en-US" dirty="0" err="1" smtClean="0">
                <a:latin typeface="Calibri" pitchFamily="34" charset="0"/>
              </a:rPr>
              <a:t>tradición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</a:rPr>
              <a:t>Cada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grupo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tiene</a:t>
            </a:r>
            <a:r>
              <a:rPr lang="en-US" dirty="0" smtClean="0">
                <a:latin typeface="Calibri" pitchFamily="34" charset="0"/>
              </a:rPr>
              <a:t> un solo </a:t>
            </a:r>
            <a:r>
              <a:rPr lang="en-US" dirty="0" err="1" smtClean="0">
                <a:latin typeface="Calibri" pitchFamily="34" charset="0"/>
              </a:rPr>
              <a:t>objetivo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</a:rPr>
              <a:t>llevarle</a:t>
            </a:r>
            <a:r>
              <a:rPr lang="en-US" dirty="0" smtClean="0">
                <a:latin typeface="Calibri" pitchFamily="34" charset="0"/>
              </a:rPr>
              <a:t> el </a:t>
            </a:r>
            <a:r>
              <a:rPr lang="en-US" dirty="0" err="1" smtClean="0">
                <a:latin typeface="Calibri" pitchFamily="34" charset="0"/>
              </a:rPr>
              <a:t>mensaje</a:t>
            </a:r>
            <a:r>
              <a:rPr lang="en-US" dirty="0" smtClean="0">
                <a:latin typeface="Calibri" pitchFamily="34" charset="0"/>
              </a:rPr>
              <a:t> a la persona </a:t>
            </a:r>
            <a:r>
              <a:rPr lang="en-US" dirty="0" err="1" smtClean="0">
                <a:latin typeface="Calibri" pitchFamily="34" charset="0"/>
              </a:rPr>
              <a:t>que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aún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está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sufriendo</a:t>
            </a:r>
            <a:r>
              <a:rPr lang="en-US" dirty="0" smtClean="0">
                <a:latin typeface="Calibri" pitchFamily="34" charset="0"/>
              </a:rPr>
              <a:t> de </a:t>
            </a:r>
          </a:p>
          <a:p>
            <a:r>
              <a:rPr lang="es-MX" dirty="0" smtClean="0">
                <a:latin typeface="Calibri" pitchFamily="34" charset="0"/>
              </a:rPr>
              <a:t> de comer en exceso compulsivamente.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343400"/>
            <a:ext cx="39624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err="1" smtClean="0">
                <a:solidFill>
                  <a:schemeClr val="bg1"/>
                </a:solidFill>
                <a:latin typeface="Arial Black" pitchFamily="34" charset="0"/>
              </a:rPr>
              <a:t>Intergrupos</a:t>
            </a:r>
            <a:r>
              <a:rPr lang="es-MX" sz="1600" b="1" dirty="0" smtClean="0">
                <a:solidFill>
                  <a:schemeClr val="bg1"/>
                </a:solidFill>
                <a:latin typeface="Arial Black" pitchFamily="34" charset="0"/>
              </a:rPr>
              <a:t>  y cuerpos de servicio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093424">
            <a:off x="6072188" y="862013"/>
            <a:ext cx="220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24600" y="228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34200" y="381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467600" y="5334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001000" y="6858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696200" y="1905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086600" y="1752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553200" y="1600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43600" y="1371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3058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638800" y="609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696200" y="2895600"/>
            <a:ext cx="3810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629400" y="3200400"/>
            <a:ext cx="3810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696200" y="3810000"/>
            <a:ext cx="3810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781800" y="3657600"/>
            <a:ext cx="3810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24800" y="3429000"/>
            <a:ext cx="3810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162800" y="3200400"/>
            <a:ext cx="685800" cy="685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162800" y="3962400"/>
            <a:ext cx="3810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086600" y="2819400"/>
            <a:ext cx="3810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048000" y="2438400"/>
            <a:ext cx="533400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581400" y="28956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276600" y="21336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819400" y="2819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581400" y="22860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895600" y="22098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200400" y="30480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743200" y="25146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3733800" y="25908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219200" y="2438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600200" y="2209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1600200" y="2895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2057400" y="2438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219200" y="2667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057400" y="2667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447800" y="2438400"/>
            <a:ext cx="533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1181100" y="3238500"/>
            <a:ext cx="60960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3810000" y="3962400"/>
            <a:ext cx="1524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Isosceles Triangle 47"/>
          <p:cNvSpPr/>
          <p:nvPr/>
        </p:nvSpPr>
        <p:spPr>
          <a:xfrm>
            <a:off x="1295400" y="3962400"/>
            <a:ext cx="152400" cy="381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Isosceles Triangle 50"/>
          <p:cNvSpPr/>
          <p:nvPr/>
        </p:nvSpPr>
        <p:spPr>
          <a:xfrm>
            <a:off x="2286000" y="3962400"/>
            <a:ext cx="152400" cy="3810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Isosceles Triangle 51"/>
          <p:cNvSpPr/>
          <p:nvPr/>
        </p:nvSpPr>
        <p:spPr>
          <a:xfrm>
            <a:off x="3352800" y="3962400"/>
            <a:ext cx="152400" cy="381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Isosceles Triangle 52"/>
          <p:cNvSpPr/>
          <p:nvPr/>
        </p:nvSpPr>
        <p:spPr>
          <a:xfrm flipH="1">
            <a:off x="4343400" y="3962400"/>
            <a:ext cx="152400" cy="381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295400" y="3733800"/>
            <a:ext cx="1524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2286000" y="3810000"/>
            <a:ext cx="1524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352800" y="3810000"/>
            <a:ext cx="152400" cy="228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3810000" y="38100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4343400" y="3886200"/>
            <a:ext cx="1524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76500" y="3238500"/>
            <a:ext cx="533400" cy="4572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114800" y="1981200"/>
            <a:ext cx="2362200" cy="1905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572000" y="3886200"/>
            <a:ext cx="1981200" cy="76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105400" y="1828800"/>
            <a:ext cx="3048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4876800" y="18288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5181600" y="16002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5181600" y="21336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5486400" y="18288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 rot="5400000" flipH="1" flipV="1">
            <a:off x="3505200" y="2209800"/>
            <a:ext cx="1600200" cy="1447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70106">
            <a:off x="7108825" y="728663"/>
            <a:ext cx="122555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15192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52824">
            <a:off x="2672557" y="191293"/>
            <a:ext cx="1066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16968">
            <a:off x="652463" y="1392238"/>
            <a:ext cx="13716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3904" y="2879428"/>
            <a:ext cx="269557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20710455">
            <a:off x="4098096" y="4449329"/>
            <a:ext cx="242996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Región</a:t>
            </a:r>
            <a:endParaRPr 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019800" y="2209800"/>
            <a:ext cx="12192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610100" y="2171700"/>
            <a:ext cx="137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857500" y="2019300"/>
            <a:ext cx="1447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2895600"/>
            <a:ext cx="1371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20113" y="5562600"/>
            <a:ext cx="42878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Nivel Regional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580" y="1676400"/>
            <a:ext cx="43061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IG, MNS, LGBT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30855"/>
              </p:ext>
            </p:extLst>
          </p:nvPr>
        </p:nvGraphicFramePr>
        <p:xfrm>
          <a:off x="914400" y="53340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Acrobat Document" r:id="rId3" imgW="10058400" imgH="7784640" progId="AcroExch.Document.7">
                  <p:link updateAutomatic="1"/>
                </p:oleObj>
              </mc:Choice>
              <mc:Fallback>
                <p:oleObj name="Acrobat Document" r:id="rId3" imgW="10058400" imgH="7784640" progId="AcroExch.Document.7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"/>
                        <a:ext cx="75438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3067" y="5638800"/>
            <a:ext cx="8505855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10 coordinadores de la región forman un comité</a:t>
            </a:r>
            <a:endParaRPr lang="en-US" sz="2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330450"/>
            <a:ext cx="18891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16968">
            <a:off x="730250" y="1584325"/>
            <a:ext cx="1230313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04800"/>
            <a:ext cx="13271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57200"/>
            <a:ext cx="1517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222808">
            <a:off x="2145507" y="229394"/>
            <a:ext cx="12954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066800" y="3886200"/>
            <a:ext cx="5334000" cy="2209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>
                <a:latin typeface="Arial Black" pitchFamily="34" charset="0"/>
              </a:rPr>
              <a:t>CONFERENCIA MUNDIAL DE SERVICIO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505200"/>
            <a:ext cx="20716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7239000" y="3733800"/>
            <a:ext cx="144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dirty="0" smtClean="0">
                <a:latin typeface="Arial Black" pitchFamily="34" charset="0"/>
              </a:rPr>
              <a:t>REGIONES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 rot="1385455">
            <a:off x="6067425" y="1719263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 smtClean="0">
                <a:latin typeface="Arial Black" pitchFamily="34" charset="0"/>
              </a:rPr>
              <a:t>IG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4267200" y="1447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MVS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 rot="-1077020">
            <a:off x="2587817" y="1664788"/>
            <a:ext cx="969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LGBT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 rot="-2631055">
            <a:off x="1589658" y="2654614"/>
            <a:ext cx="99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 smtClean="0">
                <a:latin typeface="Arial Black" pitchFamily="34" charset="0"/>
              </a:rPr>
              <a:t>MNS</a:t>
            </a:r>
            <a:endParaRPr lang="en-US" dirty="0">
              <a:latin typeface="Arial Black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943600" y="35052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9226" idx="2"/>
          </p:cNvCxnSpPr>
          <p:nvPr/>
        </p:nvCxnSpPr>
        <p:spPr>
          <a:xfrm rot="5400000" flipH="1" flipV="1">
            <a:off x="4895851" y="2370137"/>
            <a:ext cx="1725612" cy="1154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695700" y="2400300"/>
            <a:ext cx="1600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2611215" y="2512102"/>
            <a:ext cx="1422400" cy="395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209800" y="3048000"/>
            <a:ext cx="533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0800000">
            <a:off x="2895600" y="2133600"/>
            <a:ext cx="3352800" cy="27432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33800" y="2209800"/>
            <a:ext cx="16002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OA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667000" y="8382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 err="1" smtClean="0">
                <a:latin typeface="Arial Black" pitchFamily="34" charset="0"/>
              </a:rPr>
              <a:t>Individuos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219200" y="51054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dirty="0" smtClean="0">
                <a:latin typeface="Arial Black" pitchFamily="34" charset="0"/>
              </a:rPr>
              <a:t>MESA DE CONCEJALES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214</Words>
  <Application>Microsoft Office PowerPoint</Application>
  <PresentationFormat>Presentación en pantalla (4:3)</PresentationFormat>
  <Paragraphs>47</Paragraphs>
  <Slides>12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Bodoni MT Black</vt:lpstr>
      <vt:lpstr>Calibri</vt:lpstr>
      <vt:lpstr>Elephant</vt:lpstr>
      <vt:lpstr>Lucida Calligraphy</vt:lpstr>
      <vt:lpstr>Office Theme</vt:lpstr>
      <vt:lpstr>???</vt:lpstr>
      <vt:lpstr>¿Qué es OA?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OA?</dc:title>
  <dc:creator>Geraldin</dc:creator>
  <cp:lastModifiedBy>TOSHIBA</cp:lastModifiedBy>
  <cp:revision>86</cp:revision>
  <dcterms:created xsi:type="dcterms:W3CDTF">2008-08-28T23:44:31Z</dcterms:created>
  <dcterms:modified xsi:type="dcterms:W3CDTF">2016-09-19T23:36:58Z</dcterms:modified>
</cp:coreProperties>
</file>