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8" r:id="rId4"/>
    <p:sldId id="259" r:id="rId5"/>
    <p:sldId id="261" r:id="rId6"/>
    <p:sldId id="262" r:id="rId7"/>
    <p:sldId id="260" r:id="rId8"/>
    <p:sldId id="263" r:id="rId9"/>
    <p:sldId id="269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33CC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49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494B1-43F3-4B08-9421-4493F81F85D0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BB7E7-F75E-46DC-BCE3-78EF2EFC4AF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2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BB7E7-F75E-46DC-BCE3-78EF2EFC4AF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75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E93-B747-4CD7-8D76-17F7B7F3A81B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2FF8-66CD-4F02-ACCA-AD6BC6D3390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E93-B747-4CD7-8D76-17F7B7F3A81B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2FF8-66CD-4F02-ACCA-AD6BC6D3390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E93-B747-4CD7-8D76-17F7B7F3A81B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2FF8-66CD-4F02-ACCA-AD6BC6D3390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E93-B747-4CD7-8D76-17F7B7F3A81B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2FF8-66CD-4F02-ACCA-AD6BC6D3390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E93-B747-4CD7-8D76-17F7B7F3A81B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2FF8-66CD-4F02-ACCA-AD6BC6D3390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E93-B747-4CD7-8D76-17F7B7F3A81B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2FF8-66CD-4F02-ACCA-AD6BC6D3390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E93-B747-4CD7-8D76-17F7B7F3A81B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2FF8-66CD-4F02-ACCA-AD6BC6D3390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E93-B747-4CD7-8D76-17F7B7F3A81B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2FF8-66CD-4F02-ACCA-AD6BC6D3390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E93-B747-4CD7-8D76-17F7B7F3A81B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2FF8-66CD-4F02-ACCA-AD6BC6D3390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E93-B747-4CD7-8D76-17F7B7F3A81B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2FF8-66CD-4F02-ACCA-AD6BC6D3390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E93-B747-4CD7-8D76-17F7B7F3A81B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42FF8-66CD-4F02-ACCA-AD6BC6D3390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EE93-B747-4CD7-8D76-17F7B7F3A81B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42FF8-66CD-4F02-ACCA-AD6BC6D3390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5867" y="2743200"/>
            <a:ext cx="4888133" cy="394736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 rot="20732628">
            <a:off x="1511595" y="1484968"/>
            <a:ext cx="525817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egoe Print" pitchFamily="2" charset="0"/>
              </a:rPr>
              <a:t>RENACER</a:t>
            </a:r>
            <a:endParaRPr lang="en-US" sz="40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66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egoe Print" pitchFamily="2" charset="0"/>
            </a:endParaRPr>
          </a:p>
          <a:p>
            <a:pPr algn="ctr"/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en el</a:t>
            </a:r>
          </a:p>
          <a:p>
            <a:pPr algn="ctr"/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egoe Print" pitchFamily="2" charset="0"/>
              </a:rPr>
              <a:t>APADRINAMIENTO</a:t>
            </a:r>
            <a:endParaRPr lang="en-US" sz="40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66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0474226">
            <a:off x="2028645" y="4408106"/>
            <a:ext cx="634821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okerman" pitchFamily="82" charset="0"/>
              </a:rPr>
              <a:t>¡GRACIAS!</a:t>
            </a:r>
            <a:endParaRPr lang="en-U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Jokerman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 rot="20732628">
            <a:off x="494947" y="1573687"/>
            <a:ext cx="8086851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egoe Print" pitchFamily="2" charset="0"/>
              </a:rPr>
              <a:t>RENACER</a:t>
            </a:r>
            <a:endParaRPr 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66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egoe Print" pitchFamily="2" charset="0"/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egoe Print" pitchFamily="2" charset="0"/>
              </a:rPr>
              <a:t>en el</a:t>
            </a:r>
            <a:endParaRPr lang="en-US" sz="6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66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egoe Print" pitchFamily="2" charset="0"/>
              </a:rPr>
              <a:t>APADRINAMIENTO</a:t>
            </a:r>
            <a:endParaRPr lang="en-US" sz="60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66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0200" y="10143036"/>
            <a:ext cx="1648253" cy="151556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124200"/>
            <a:ext cx="6256899" cy="321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05150" y="685800"/>
            <a:ext cx="80762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C00CC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¿Qué es un padrino?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C00CC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82880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s-MX" sz="2800" b="1" dirty="0" smtClean="0">
                <a:solidFill>
                  <a:srgbClr val="CC00CC"/>
                </a:solidFill>
              </a:rPr>
              <a:t>Quinta tradición.( El propósito primordial de OA )</a:t>
            </a:r>
            <a:endParaRPr lang="en-US" sz="2800" b="1" dirty="0" smtClean="0">
              <a:solidFill>
                <a:srgbClr val="CC00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s-MX" sz="2800" b="1" dirty="0" smtClean="0">
                <a:solidFill>
                  <a:srgbClr val="CC00CC"/>
                </a:solidFill>
              </a:rPr>
              <a:t>Trabaja y vive los Pasos &amp; Tradiciones</a:t>
            </a:r>
            <a:endParaRPr lang="en-US" sz="2800" b="1" dirty="0" smtClean="0">
              <a:solidFill>
                <a:srgbClr val="CC00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s-MX" sz="2800" b="1" dirty="0" smtClean="0">
                <a:solidFill>
                  <a:srgbClr val="CC00CC"/>
                </a:solidFill>
              </a:rPr>
              <a:t>Escucha, apoya &amp; sé comprensivo</a:t>
            </a:r>
            <a:endParaRPr lang="en-US" sz="2800" b="1" dirty="0" smtClean="0">
              <a:solidFill>
                <a:srgbClr val="CC00CC"/>
              </a:solidFill>
            </a:endParaRPr>
          </a:p>
        </p:txBody>
      </p:sp>
    </p:spTree>
  </p:cSld>
  <p:clrMapOvr>
    <a:masterClrMapping/>
  </p:clrMapOvr>
  <p:transition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5583"/>
            <a:ext cx="5041117" cy="652379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21532" y="541361"/>
            <a:ext cx="6601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mienne" pitchFamily="82" charset="0"/>
              </a:rPr>
              <a:t>LO QUE NO ES UN PADRINO</a:t>
            </a:r>
            <a:endParaRPr lang="en-US" sz="5400" b="1" u="sng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mienne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1617" y="1981200"/>
            <a:ext cx="6477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Courier New" pitchFamily="49" charset="0"/>
              <a:buChar char="o"/>
            </a:pPr>
            <a:r>
              <a:rPr lang="en-US" sz="4800" b="1" dirty="0" err="1" smtClean="0">
                <a:solidFill>
                  <a:srgbClr val="FF6600"/>
                </a:solidFill>
                <a:latin typeface="Amienne" pitchFamily="82" charset="0"/>
              </a:rPr>
              <a:t>Responsable</a:t>
            </a:r>
            <a:r>
              <a:rPr lang="en-US" sz="4800" b="1" dirty="0" smtClean="0">
                <a:solidFill>
                  <a:srgbClr val="FF6600"/>
                </a:solidFill>
                <a:latin typeface="Amienne" pitchFamily="82" charset="0"/>
              </a:rPr>
              <a:t> de los </a:t>
            </a:r>
            <a:r>
              <a:rPr lang="en-US" sz="4800" b="1" dirty="0" err="1" smtClean="0">
                <a:solidFill>
                  <a:srgbClr val="FF6600"/>
                </a:solidFill>
                <a:latin typeface="Amienne" pitchFamily="82" charset="0"/>
              </a:rPr>
              <a:t>resultados</a:t>
            </a:r>
            <a:endParaRPr lang="en-US" sz="4800" b="1" dirty="0" smtClean="0">
              <a:solidFill>
                <a:srgbClr val="FF6600"/>
              </a:solidFill>
              <a:latin typeface="Amienne" pitchFamily="82" charset="0"/>
            </a:endParaRPr>
          </a:p>
          <a:p>
            <a:pPr marL="685800" indent="-685800">
              <a:buFont typeface="Courier New" pitchFamily="49" charset="0"/>
              <a:buChar char="o"/>
            </a:pPr>
            <a:r>
              <a:rPr lang="es-MX" sz="4800" b="1" dirty="0" smtClean="0">
                <a:solidFill>
                  <a:srgbClr val="FF6600"/>
                </a:solidFill>
                <a:latin typeface="Amienne" pitchFamily="82" charset="0"/>
              </a:rPr>
              <a:t>Dios</a:t>
            </a:r>
            <a:endParaRPr lang="en-US" sz="4800" b="1" dirty="0" smtClean="0">
              <a:solidFill>
                <a:srgbClr val="FF6600"/>
              </a:solidFill>
              <a:latin typeface="Amienne" pitchFamily="82" charset="0"/>
            </a:endParaRPr>
          </a:p>
          <a:p>
            <a:pPr marL="685800" indent="-685800">
              <a:buFont typeface="Courier New" pitchFamily="49" charset="0"/>
              <a:buChar char="o"/>
            </a:pPr>
            <a:r>
              <a:rPr lang="en-US" sz="4800" b="1" dirty="0" err="1" smtClean="0">
                <a:solidFill>
                  <a:srgbClr val="FF6600"/>
                </a:solidFill>
                <a:latin typeface="Amienne" pitchFamily="82" charset="0"/>
              </a:rPr>
              <a:t>Consejero</a:t>
            </a:r>
            <a:endParaRPr lang="en-US" sz="4800" b="1" dirty="0" smtClean="0">
              <a:solidFill>
                <a:srgbClr val="FF6600"/>
              </a:solidFill>
              <a:latin typeface="Amienne" pitchFamily="82" charset="0"/>
            </a:endParaRPr>
          </a:p>
          <a:p>
            <a:pPr marL="685800" indent="-685800">
              <a:buFont typeface="Courier New" pitchFamily="49" charset="0"/>
              <a:buChar char="o"/>
            </a:pPr>
            <a:r>
              <a:rPr lang="es-MX" sz="4800" b="1" dirty="0" smtClean="0">
                <a:solidFill>
                  <a:srgbClr val="FF6600"/>
                </a:solidFill>
                <a:latin typeface="Amienne" pitchFamily="82" charset="0"/>
              </a:rPr>
              <a:t>Mejor amigo</a:t>
            </a:r>
            <a:endParaRPr lang="en-US" sz="4800" b="1" dirty="0" smtClean="0">
              <a:solidFill>
                <a:srgbClr val="FF6600"/>
              </a:solidFill>
              <a:latin typeface="Amienne" pitchFamily="82" charset="0"/>
            </a:endParaRPr>
          </a:p>
          <a:p>
            <a:pPr marL="685800" indent="-685800">
              <a:buFont typeface="Courier New" pitchFamily="49" charset="0"/>
              <a:buChar char="o"/>
            </a:pPr>
            <a:r>
              <a:rPr lang="es-MX" sz="4800" b="1" dirty="0" smtClean="0">
                <a:solidFill>
                  <a:srgbClr val="FF6600"/>
                </a:solidFill>
                <a:latin typeface="Amienne" pitchFamily="82" charset="0"/>
              </a:rPr>
              <a:t>Estar en un pedestal</a:t>
            </a:r>
            <a:endParaRPr lang="en-US" sz="4800" b="1" dirty="0">
              <a:solidFill>
                <a:srgbClr val="FF6600"/>
              </a:solidFill>
              <a:latin typeface="Amienne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18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QnRBlfkvAxiPPMlQ4sF6b6hHs0bg_vJe6aP4gnlLkgvzUD9VR_M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" y="3429000"/>
            <a:ext cx="2566988" cy="313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4058" y="762000"/>
            <a:ext cx="8435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C00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¿Cómo escojo a mi padrino ?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C00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169" y="1752600"/>
            <a:ext cx="52407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C00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¿Está él o ella abstinente ?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C00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2489849"/>
            <a:ext cx="54462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C00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¿Tiene él o ella un padrino?</a:t>
            </a:r>
            <a:endParaRPr lang="en-US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C00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688" y="3276600"/>
            <a:ext cx="5047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C00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¿Ha trabajado los pasos ?</a:t>
            </a:r>
            <a:endParaRPr lang="en-US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C00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7978" y="4152036"/>
            <a:ext cx="55212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C00C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¿ Trabaja las herramientas ?</a:t>
            </a:r>
            <a:endParaRPr lang="en-US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C00CC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t2.gstatic.com/images?q=tbn:ANd9GcTZDCWfORsVoBLPvV6tdL_itH5k2OqC5QBeNwP_RMOGaeEaAu2q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0"/>
            <a:ext cx="4267200" cy="409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49066" y="304800"/>
            <a:ext cx="933665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¿Por qué debemos </a:t>
            </a:r>
            <a:r>
              <a:rPr lang="es-MX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apadrinar</a:t>
            </a:r>
            <a:r>
              <a:rPr lang="es-MX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?</a:t>
            </a:r>
            <a:endParaRPr lang="en-US" sz="60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80193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Reforzar nuestra recuperación espiritual, emocional</a:t>
            </a:r>
          </a:p>
          <a:p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y física.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Regresar lo que se nos ha </a:t>
            </a:r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dado.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El programa no se trabaja solo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Falta de </a:t>
            </a:r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</a:rPr>
              <a:t>apadrinamiento.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0.gstatic.com/images?q=tbn:ANd9GcT-KrOfcobP5Rw26oq08MrbuKIFo1zw_NH7PICFfvJN65ZT1zO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45238"/>
            <a:ext cx="4361835" cy="422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63991" y="483538"/>
            <a:ext cx="835395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¿Cuándo y </a:t>
            </a:r>
            <a:r>
              <a:rPr lang="es-MX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MX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cómo llego a ser padrino o madrina?</a:t>
            </a:r>
            <a:endParaRPr lang="en-US" sz="3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237864"/>
            <a:ext cx="6019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MX" sz="2800" b="1" dirty="0" smtClean="0">
                <a:solidFill>
                  <a:schemeClr val="accent6">
                    <a:lumMod val="75000"/>
                  </a:schemeClr>
                </a:solidFill>
              </a:rPr>
              <a:t>Habla a tu padrino sobre ti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MX" sz="2800" b="1" dirty="0" smtClean="0">
                <a:solidFill>
                  <a:schemeClr val="accent6">
                    <a:lumMod val="75000"/>
                  </a:schemeClr>
                </a:solidFill>
              </a:rPr>
              <a:t>Acércate al nuevo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Sé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temporalmente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padrino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o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empieza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hacerlo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Si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alguien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te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lo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pide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133600"/>
            <a:ext cx="3082954" cy="341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366802" y="470393"/>
            <a:ext cx="656141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¿Cómo apadrino ?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 rot="20532197">
            <a:off x="775874" y="5556610"/>
            <a:ext cx="38439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00CC"/>
                </a:solidFill>
              </a:rPr>
              <a:t>Habla con tu madrina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C00CC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 rot="806332">
            <a:off x="2731076" y="1912472"/>
            <a:ext cx="63492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CC33"/>
                </a:solidFill>
              </a:rPr>
              <a:t>El libro grande AA ( trabajando con otros)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CC33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 rot="20907875">
            <a:off x="4292725" y="2899283"/>
            <a:ext cx="21703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6600"/>
                </a:solidFill>
              </a:rPr>
              <a:t>Panfletos</a:t>
            </a:r>
            <a:endParaRPr lang="en-U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054837">
            <a:off x="4773963" y="4193048"/>
            <a:ext cx="24555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OA 12 x 12</a:t>
            </a:r>
          </a:p>
        </p:txBody>
      </p:sp>
      <p:sp>
        <p:nvSpPr>
          <p:cNvPr id="3" name="Rectangle 2"/>
          <p:cNvSpPr/>
          <p:nvPr/>
        </p:nvSpPr>
        <p:spPr>
          <a:xfrm rot="21291039">
            <a:off x="4748235" y="5190860"/>
            <a:ext cx="41195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Cuaderno de trabajo</a:t>
            </a:r>
          </a:p>
          <a:p>
            <a:pPr algn="ctr"/>
            <a:r>
              <a:rPr lang="es-MX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De OA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3429000"/>
            <a:ext cx="4696191" cy="288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754729" y="533400"/>
            <a:ext cx="50738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MX" sz="5400" b="1" dirty="0" smtClean="0">
                <a:ln w="11430"/>
                <a:solidFill>
                  <a:srgbClr val="CC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skerville Old Face" pitchFamily="18" charset="0"/>
                <a:cs typeface="Arabic Typesetting" pitchFamily="66" charset="-78"/>
              </a:rPr>
              <a:t>Comparte tu EFE</a:t>
            </a:r>
            <a:endParaRPr lang="en-US" sz="5400" b="1" cap="none" spc="0" dirty="0">
              <a:ln w="11430"/>
              <a:solidFill>
                <a:srgbClr val="CC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atura MT Script Capital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1427160"/>
            <a:ext cx="5486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rgbClr val="CC00CC"/>
                </a:solidFill>
                <a:latin typeface="Baskerville Old Face" pitchFamily="18" charset="0"/>
              </a:rPr>
              <a:t>Abstinencia</a:t>
            </a:r>
            <a:endParaRPr lang="en-US" sz="2400" b="1" dirty="0" smtClean="0">
              <a:solidFill>
                <a:srgbClr val="CC00CC"/>
              </a:solidFill>
              <a:latin typeface="Baskerville Old Face" pitchFamily="18" charset="0"/>
            </a:endParaRPr>
          </a:p>
          <a:p>
            <a:endParaRPr lang="en-US" sz="2400" b="1" dirty="0" smtClean="0">
              <a:solidFill>
                <a:srgbClr val="CC00CC"/>
              </a:solidFill>
              <a:latin typeface="Baskerville Old Face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rgbClr val="CC00CC"/>
                </a:solidFill>
                <a:latin typeface="Baskerville Old Face" pitchFamily="18" charset="0"/>
              </a:rPr>
              <a:t>Literatura</a:t>
            </a:r>
            <a:endParaRPr lang="en-US" sz="2400" b="1" dirty="0" smtClean="0">
              <a:solidFill>
                <a:srgbClr val="CC00CC"/>
              </a:solidFill>
              <a:latin typeface="Baskerville Old Face" pitchFamily="18" charset="0"/>
            </a:endParaRPr>
          </a:p>
          <a:p>
            <a:pPr lvl="1"/>
            <a:endParaRPr lang="en-US" sz="2400" b="1" dirty="0" smtClean="0">
              <a:solidFill>
                <a:srgbClr val="CC00CC"/>
              </a:solidFill>
              <a:latin typeface="Baskerville Old Face" pitchFamily="18" charset="0"/>
            </a:endParaRPr>
          </a:p>
          <a:p>
            <a:pPr lvl="2" indent="-342900">
              <a:buFont typeface="Wingdings" pitchFamily="2" charset="2"/>
              <a:buChar char="ü"/>
            </a:pPr>
            <a:r>
              <a:rPr lang="es-MX" sz="2400" b="1" dirty="0" smtClean="0">
                <a:solidFill>
                  <a:srgbClr val="CC00CC"/>
                </a:solidFill>
                <a:latin typeface="Baskerville Old Face" pitchFamily="18" charset="0"/>
              </a:rPr>
              <a:t>Motiva el uso de las herramientas</a:t>
            </a:r>
            <a:endParaRPr lang="en-US" sz="2400" b="1" dirty="0">
              <a:solidFill>
                <a:srgbClr val="CC00CC"/>
              </a:solidFill>
              <a:latin typeface="Baskerville Old Face" pitchFamily="18" charset="0"/>
            </a:endParaRPr>
          </a:p>
          <a:p>
            <a:pPr lvl="1"/>
            <a:endParaRPr lang="en-US" sz="2400" b="1" dirty="0" smtClean="0">
              <a:solidFill>
                <a:srgbClr val="CC00CC"/>
              </a:solidFill>
              <a:latin typeface="Baskerville Old Face" pitchFamily="18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es-MX" sz="2400" b="1" dirty="0" smtClean="0">
                <a:solidFill>
                  <a:srgbClr val="CC00CC"/>
                </a:solidFill>
                <a:latin typeface="Baskerville Old Face" pitchFamily="18" charset="0"/>
              </a:rPr>
              <a:t>Juntas</a:t>
            </a:r>
            <a:endParaRPr lang="en-US" sz="2400" b="1" dirty="0" smtClean="0">
              <a:solidFill>
                <a:srgbClr val="CC00CC"/>
              </a:solidFill>
              <a:latin typeface="Baskerville Old Face" pitchFamily="18" charset="0"/>
            </a:endParaRPr>
          </a:p>
          <a:p>
            <a:pPr lvl="2"/>
            <a:endParaRPr lang="en-US" sz="2400" b="1" dirty="0" smtClean="0">
              <a:solidFill>
                <a:srgbClr val="CC00CC"/>
              </a:solidFill>
              <a:latin typeface="Baskerville Old Face" pitchFamily="18" charset="0"/>
            </a:endParaRPr>
          </a:p>
          <a:p>
            <a:pPr lvl="3">
              <a:buFont typeface="Wingdings" pitchFamily="2" charset="2"/>
              <a:buChar char="ü"/>
            </a:pPr>
            <a:r>
              <a:rPr lang="es-MX" sz="2400" b="1" dirty="0" smtClean="0">
                <a:solidFill>
                  <a:srgbClr val="CC00CC"/>
                </a:solidFill>
                <a:latin typeface="Baskerville Old Face" pitchFamily="18" charset="0"/>
              </a:rPr>
              <a:t>Horarios de contactos</a:t>
            </a:r>
            <a:endParaRPr lang="en-US" sz="2400" b="1" dirty="0" smtClean="0">
              <a:solidFill>
                <a:srgbClr val="CC00CC"/>
              </a:solidFill>
              <a:latin typeface="Baskerville Old Face" pitchFamily="18" charset="0"/>
            </a:endParaRPr>
          </a:p>
          <a:p>
            <a:pPr lvl="4"/>
            <a:endParaRPr lang="en-US" sz="2400" b="1" dirty="0" smtClean="0">
              <a:solidFill>
                <a:srgbClr val="CC00CC"/>
              </a:solidFill>
              <a:latin typeface="Baskerville Old Face" pitchFamily="18" charset="0"/>
            </a:endParaRPr>
          </a:p>
          <a:p>
            <a:pPr lvl="5"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rgbClr val="CC00CC"/>
                </a:solidFill>
                <a:latin typeface="Baskerville Old Face" pitchFamily="18" charset="0"/>
              </a:rPr>
              <a:t>Trabajando</a:t>
            </a:r>
            <a:r>
              <a:rPr lang="en-US" sz="2400" b="1" dirty="0" smtClean="0">
                <a:solidFill>
                  <a:srgbClr val="CC00CC"/>
                </a:solidFill>
                <a:latin typeface="Baskerville Old Face" pitchFamily="18" charset="0"/>
              </a:rPr>
              <a:t> los </a:t>
            </a:r>
            <a:r>
              <a:rPr lang="en-US" sz="2400" b="1" dirty="0" err="1" smtClean="0">
                <a:solidFill>
                  <a:srgbClr val="CC00CC"/>
                </a:solidFill>
                <a:latin typeface="Baskerville Old Face" pitchFamily="18" charset="0"/>
              </a:rPr>
              <a:t>pasos</a:t>
            </a:r>
            <a:endParaRPr lang="en-US" sz="2400" b="1" dirty="0" smtClean="0">
              <a:solidFill>
                <a:srgbClr val="CC00CC"/>
              </a:solidFill>
              <a:latin typeface="Baskerville Old Face" pitchFamily="18" charset="0"/>
            </a:endParaRPr>
          </a:p>
          <a:p>
            <a:pPr lvl="5">
              <a:buFont typeface="Wingdings" pitchFamily="2" charset="2"/>
              <a:buChar char="ü"/>
            </a:pPr>
            <a:endParaRPr lang="en-US" sz="2400" b="1" dirty="0">
              <a:solidFill>
                <a:srgbClr val="CC00CC"/>
              </a:solidFill>
              <a:latin typeface="Baskerville Old Face" pitchFamily="18" charset="0"/>
            </a:endParaRPr>
          </a:p>
          <a:p>
            <a:pPr lvl="5">
              <a:buFont typeface="Wingdings" pitchFamily="2" charset="2"/>
              <a:buChar char="ü"/>
            </a:pPr>
            <a:r>
              <a:rPr lang="es-MX" sz="2400" b="1" dirty="0" smtClean="0">
                <a:solidFill>
                  <a:srgbClr val="CC00CC"/>
                </a:solidFill>
                <a:latin typeface="Baskerville Old Face" pitchFamily="18" charset="0"/>
              </a:rPr>
              <a:t>Estudio de tradiciones</a:t>
            </a:r>
            <a:endParaRPr lang="en-US" sz="2400" b="1" dirty="0" smtClean="0">
              <a:solidFill>
                <a:srgbClr val="CC00CC"/>
              </a:solidFill>
              <a:latin typeface="Baskerville Old Face" pitchFamily="18" charset="0"/>
            </a:endParaRPr>
          </a:p>
          <a:p>
            <a:pPr lvl="5">
              <a:buFont typeface="Wingdings" pitchFamily="2" charset="2"/>
              <a:buChar char="ü"/>
            </a:pPr>
            <a:endParaRPr lang="en-US" sz="2400" b="1" dirty="0">
              <a:solidFill>
                <a:schemeClr val="accent6">
                  <a:lumMod val="75000"/>
                </a:schemeClr>
              </a:solidFill>
              <a:latin typeface="Baskerville Old Face" pitchFamily="18" charset="0"/>
            </a:endParaRPr>
          </a:p>
          <a:p>
            <a:pPr lvl="6">
              <a:buFont typeface="Wingdings" pitchFamily="2" charset="2"/>
              <a:buChar char="ü"/>
            </a:pPr>
            <a:endParaRPr lang="en-US" sz="2400" b="1" dirty="0">
              <a:solidFill>
                <a:schemeClr val="accent6">
                  <a:lumMod val="75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33CC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PREGUNTAS COMUNES</a:t>
            </a:r>
            <a:br>
              <a:rPr lang="es-MX" dirty="0" smtClean="0">
                <a:solidFill>
                  <a:srgbClr val="33CC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s-MX" dirty="0">
              <a:solidFill>
                <a:srgbClr val="33CC3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0339" y="981458"/>
            <a:ext cx="8229600" cy="5985586"/>
          </a:xfrm>
        </p:spPr>
        <p:txBody>
          <a:bodyPr>
            <a:normAutofit lnSpcReduction="10000"/>
          </a:bodyPr>
          <a:lstStyle/>
          <a:p>
            <a:r>
              <a:rPr lang="es-MX" dirty="0" smtClean="0">
                <a:solidFill>
                  <a:srgbClr val="33CC33"/>
                </a:solidFill>
              </a:rPr>
              <a:t>¿Con qué frecuencia debo hablar con mi padrino o madrina?</a:t>
            </a:r>
          </a:p>
          <a:p>
            <a:r>
              <a:rPr lang="es-MX" dirty="0" smtClean="0">
                <a:solidFill>
                  <a:schemeClr val="accent3">
                    <a:lumMod val="50000"/>
                  </a:schemeClr>
                </a:solidFill>
              </a:rPr>
              <a:t>¿Cuándo y cómo no acepto apadrinar o amadrinar?</a:t>
            </a:r>
          </a:p>
          <a:p>
            <a:r>
              <a:rPr lang="es-MX" dirty="0" smtClean="0">
                <a:solidFill>
                  <a:srgbClr val="33CC33"/>
                </a:solidFill>
              </a:rPr>
              <a:t>¿Cuándo debo terminar una relación con mi padrino o madrina?</a:t>
            </a:r>
          </a:p>
          <a:p>
            <a:r>
              <a:rPr lang="es-MX" dirty="0" smtClean="0">
                <a:solidFill>
                  <a:schemeClr val="accent3">
                    <a:lumMod val="50000"/>
                  </a:schemeClr>
                </a:solidFill>
              </a:rPr>
              <a:t>¿ A cuánta gente debo apadrinar o amadrinar?</a:t>
            </a:r>
          </a:p>
          <a:p>
            <a:r>
              <a:rPr lang="es-MX" dirty="0" smtClean="0">
                <a:solidFill>
                  <a:srgbClr val="33CC33"/>
                </a:solidFill>
              </a:rPr>
              <a:t>¿Qué pasa si mi padrino o madrina recae?</a:t>
            </a:r>
          </a:p>
          <a:p>
            <a:r>
              <a:rPr lang="es-MX" dirty="0" smtClean="0">
                <a:solidFill>
                  <a:schemeClr val="accent3">
                    <a:lumMod val="50000"/>
                  </a:schemeClr>
                </a:solidFill>
              </a:rPr>
              <a:t>¿Qué pasa si resbalo o pierdo mi abstinencia?</a:t>
            </a:r>
          </a:p>
          <a:p>
            <a:r>
              <a:rPr lang="es-MX" dirty="0" smtClean="0">
                <a:solidFill>
                  <a:srgbClr val="33CC33"/>
                </a:solidFill>
              </a:rPr>
              <a:t>¿Qué pasa si mi ahijado o ahijada no me contacta?</a:t>
            </a:r>
          </a:p>
          <a:p>
            <a:endParaRPr lang="es-MX" dirty="0">
              <a:solidFill>
                <a:srgbClr val="33CC33"/>
              </a:solidFill>
            </a:endParaRPr>
          </a:p>
        </p:txBody>
      </p:sp>
      <p:pic>
        <p:nvPicPr>
          <p:cNvPr id="1026" name="Picture 2" descr="https://pbs.twimg.com/profile_images/713117845480153089/0L6p36m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378" y="210317"/>
            <a:ext cx="1542283" cy="154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12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283</Words>
  <Application>Microsoft Office PowerPoint</Application>
  <PresentationFormat>Presentación en pantalla (4:3)</PresentationFormat>
  <Paragraphs>69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2" baseType="lpstr">
      <vt:lpstr>Aharoni</vt:lpstr>
      <vt:lpstr>Amienne</vt:lpstr>
      <vt:lpstr>Arabic Typesetting</vt:lpstr>
      <vt:lpstr>Arial</vt:lpstr>
      <vt:lpstr>Baskerville Old Face</vt:lpstr>
      <vt:lpstr>Calibri</vt:lpstr>
      <vt:lpstr>Courier New</vt:lpstr>
      <vt:lpstr>Jokerman</vt:lpstr>
      <vt:lpstr>Matura MT Script Capitals</vt:lpstr>
      <vt:lpstr>Segoe Print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PREGUNTAS COMUNES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Gerribearr</dc:creator>
  <cp:lastModifiedBy>TOSHIBA</cp:lastModifiedBy>
  <cp:revision>80</cp:revision>
  <dcterms:created xsi:type="dcterms:W3CDTF">2011-02-05T00:15:29Z</dcterms:created>
  <dcterms:modified xsi:type="dcterms:W3CDTF">2016-09-20T00:13:34Z</dcterms:modified>
</cp:coreProperties>
</file>