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9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9" autoAdjust="0"/>
  </p:normalViewPr>
  <p:slideViewPr>
    <p:cSldViewPr>
      <p:cViewPr varScale="1">
        <p:scale>
          <a:sx n="49" d="100"/>
          <a:sy n="49" d="100"/>
        </p:scale>
        <p:origin x="11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A0D-160A-45B3-BA87-CF77B813940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2073-AEEF-4220-9A85-544094AC56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A0D-160A-45B3-BA87-CF77B813940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2073-AEEF-4220-9A85-544094AC56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A0D-160A-45B3-BA87-CF77B813940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2073-AEEF-4220-9A85-544094AC56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A0D-160A-45B3-BA87-CF77B813940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2073-AEEF-4220-9A85-544094AC56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A0D-160A-45B3-BA87-CF77B813940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2073-AEEF-4220-9A85-544094AC56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A0D-160A-45B3-BA87-CF77B813940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2073-AEEF-4220-9A85-544094AC56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A0D-160A-45B3-BA87-CF77B813940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2073-AEEF-4220-9A85-544094AC56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A0D-160A-45B3-BA87-CF77B813940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2073-AEEF-4220-9A85-544094AC56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A0D-160A-45B3-BA87-CF77B813940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2073-AEEF-4220-9A85-544094AC56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A0D-160A-45B3-BA87-CF77B813940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2073-AEEF-4220-9A85-544094AC56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A0D-160A-45B3-BA87-CF77B813940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2073-AEEF-4220-9A85-544094AC56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E8A0D-160A-45B3-BA87-CF77B813940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2073-AEEF-4220-9A85-544094AC560A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oa.org/images/circle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4648200" cy="500867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3096" y="4953000"/>
            <a:ext cx="92584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LAS TRADICIONES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691" y="228600"/>
            <a:ext cx="8644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Novena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Tradición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Estructura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2078037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838200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71330" y="838200"/>
            <a:ext cx="89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Sí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0"/>
            <a:ext cx="193833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2209800"/>
            <a:ext cx="1447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“</a:t>
            </a:r>
            <a:r>
              <a:rPr lang="en-US" err="1" smtClean="0">
                <a:solidFill>
                  <a:srgbClr val="CC0000"/>
                </a:solidFill>
                <a:latin typeface="Arial Black" pitchFamily="34" charset="0"/>
              </a:rPr>
              <a:t>Estamos</a:t>
            </a:r>
            <a:r>
              <a:rPr lang="en-US" smtClean="0">
                <a:solidFill>
                  <a:srgbClr val="CC0000"/>
                </a:solidFill>
                <a:latin typeface="Arial Black" pitchFamily="34" charset="0"/>
              </a:rPr>
              <a:t> encarga-do 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y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así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es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como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será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hecho</a:t>
            </a:r>
            <a:r>
              <a:rPr lang="en-US" sz="2000" dirty="0" smtClean="0">
                <a:solidFill>
                  <a:srgbClr val="CC0000"/>
                </a:solidFill>
                <a:latin typeface="Arial Black" pitchFamily="34" charset="0"/>
              </a:rPr>
              <a:t>”</a:t>
            </a:r>
            <a:endParaRPr lang="en-US" sz="2000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2226" y="1782167"/>
            <a:ext cx="2269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“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Nuestro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comité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es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directamente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responsable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</a:p>
          <a:p>
            <a:r>
              <a:rPr lang="en-US" dirty="0">
                <a:solidFill>
                  <a:srgbClr val="CC0000"/>
                </a:solidFill>
                <a:latin typeface="Arial Black" pitchFamily="34" charset="0"/>
              </a:rPr>
              <a:t>a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nte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aquéllos</a:t>
            </a:r>
            <a:endParaRPr lang="en-US" dirty="0" smtClean="0">
              <a:solidFill>
                <a:srgbClr val="CC0000"/>
              </a:solidFill>
              <a:latin typeface="Arial Black" pitchFamily="34" charset="0"/>
            </a:endParaRPr>
          </a:p>
          <a:p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a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quienes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sirven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”</a:t>
            </a:r>
            <a:endParaRPr lang="en-US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390" y="5105400"/>
            <a:ext cx="86632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 hay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requisitos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para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pertenecer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.No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autoridad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gobierne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poder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fluye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los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grupos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 los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cuerpos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servicio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543" y="457200"/>
            <a:ext cx="8879162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Décima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Tradición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Neutralidad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2976" y="1219199"/>
            <a:ext cx="1715024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280901"/>
            <a:ext cx="1981200" cy="315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47244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“¡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Presionemos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al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Congreso!Queremos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prohibir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el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azúcar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4495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“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Tenemos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sólo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un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mensaje.No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entremos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en debate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público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”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791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Sobrevivir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y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transmitir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el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mensaje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de OA son 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nuestros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objetivos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primarios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6210300" y="1284512"/>
            <a:ext cx="1257300" cy="8283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uadroTexto 3"/>
          <p:cNvSpPr txBox="1"/>
          <p:nvPr/>
        </p:nvSpPr>
        <p:spPr>
          <a:xfrm>
            <a:off x="6477000" y="1287959"/>
            <a:ext cx="925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latin typeface="Dotum" panose="020B0600000101010101" pitchFamily="34" charset="-127"/>
                <a:ea typeface="Dotum" panose="020B0600000101010101" pitchFamily="34" charset="-127"/>
              </a:rPr>
              <a:t>SÍ</a:t>
            </a:r>
            <a:endParaRPr lang="es-MX" sz="44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7443" y="457200"/>
            <a:ext cx="8781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Onceava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Tradición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Anonimato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C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120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CC00CC"/>
                </a:solidFill>
                <a:effectLst/>
              </a:rPr>
              <a:t>No:</a:t>
            </a:r>
            <a:endParaRPr lang="en-US" sz="5400" b="1" cap="none" spc="0" dirty="0">
              <a:ln/>
              <a:solidFill>
                <a:srgbClr val="CC00CC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4723" y="1066800"/>
            <a:ext cx="872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rgbClr val="CC00CC"/>
                </a:solidFill>
              </a:rPr>
              <a:t>Sí</a:t>
            </a:r>
            <a:r>
              <a:rPr lang="en-US" sz="5400" b="1" cap="none" spc="0" dirty="0" smtClean="0">
                <a:ln/>
                <a:solidFill>
                  <a:srgbClr val="CC00CC"/>
                </a:solidFill>
                <a:effectLst/>
              </a:rPr>
              <a:t>:</a:t>
            </a:r>
            <a:endParaRPr lang="en-US" sz="5400" b="1" cap="none" spc="0" dirty="0">
              <a:ln/>
              <a:solidFill>
                <a:srgbClr val="CC00CC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071344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“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Mi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nombre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es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el gran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Paco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Salas.Bajé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136.2 kilos en OA y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por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lo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mismo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tú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puedes</a:t>
            </a:r>
            <a:r>
              <a:rPr lang="en-US" dirty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con mi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ayuda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”.</a:t>
            </a:r>
            <a:endParaRPr lang="en-US" dirty="0">
              <a:solidFill>
                <a:srgbClr val="CC00CC"/>
              </a:solidFill>
              <a:latin typeface="Arial Black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371600"/>
            <a:ext cx="1285875" cy="265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371600"/>
            <a:ext cx="1295400" cy="266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34000" y="4038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“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Mi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nombre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es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Juan. Soy un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miembro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de OA. El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programa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trabaja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si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tú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 lo </a:t>
            </a:r>
            <a:r>
              <a:rPr lang="en-US" dirty="0" err="1" smtClean="0">
                <a:solidFill>
                  <a:srgbClr val="CC00CC"/>
                </a:solidFill>
                <a:latin typeface="Arial Black" pitchFamily="34" charset="0"/>
              </a:rPr>
              <a:t>trbajas</a:t>
            </a:r>
            <a:r>
              <a:rPr lang="en-US" dirty="0" smtClean="0">
                <a:solidFill>
                  <a:srgbClr val="CC00CC"/>
                </a:solidFill>
                <a:latin typeface="Arial Black" pitchFamily="34" charset="0"/>
              </a:rPr>
              <a:t>.”</a:t>
            </a:r>
            <a:endParaRPr lang="en-US" dirty="0">
              <a:solidFill>
                <a:srgbClr val="CC00CC"/>
              </a:solidFill>
              <a:latin typeface="Arial Black" pitchFamily="34" charset="0"/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7239000" y="1371600"/>
            <a:ext cx="3810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5657671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00CC"/>
                </a:solidFill>
                <a:latin typeface="Arial Black" pitchFamily="34" charset="0"/>
              </a:rPr>
              <a:t>Nada de </a:t>
            </a:r>
            <a:r>
              <a:rPr lang="en-US" sz="2000" dirty="0" err="1" smtClean="0">
                <a:solidFill>
                  <a:srgbClr val="CC00CC"/>
                </a:solidFill>
                <a:latin typeface="Arial Black" pitchFamily="34" charset="0"/>
              </a:rPr>
              <a:t>publicidad</a:t>
            </a:r>
            <a:r>
              <a:rPr lang="en-US" sz="2000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C00CC"/>
                </a:solidFill>
                <a:latin typeface="Arial Black" pitchFamily="34" charset="0"/>
              </a:rPr>
              <a:t>sensacionalista</a:t>
            </a:r>
            <a:r>
              <a:rPr lang="en-US" sz="2000" dirty="0" smtClean="0">
                <a:solidFill>
                  <a:srgbClr val="CC00CC"/>
                </a:solidFill>
                <a:latin typeface="Arial Black" pitchFamily="34" charset="0"/>
              </a:rPr>
              <a:t>. El </a:t>
            </a:r>
            <a:r>
              <a:rPr lang="en-US" sz="2000" dirty="0" err="1" smtClean="0">
                <a:solidFill>
                  <a:srgbClr val="CC00CC"/>
                </a:solidFill>
                <a:latin typeface="Arial Black" pitchFamily="34" charset="0"/>
              </a:rPr>
              <a:t>programa</a:t>
            </a:r>
            <a:r>
              <a:rPr lang="en-US" sz="2000" dirty="0" smtClean="0">
                <a:solidFill>
                  <a:srgbClr val="CC00CC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C00CC"/>
                </a:solidFill>
                <a:latin typeface="Arial Black" pitchFamily="34" charset="0"/>
              </a:rPr>
              <a:t>es</a:t>
            </a:r>
            <a:r>
              <a:rPr lang="en-US" sz="2000" dirty="0" smtClean="0">
                <a:solidFill>
                  <a:srgbClr val="CC00CC"/>
                </a:solidFill>
                <a:latin typeface="Arial Black" pitchFamily="34" charset="0"/>
              </a:rPr>
              <a:t> de </a:t>
            </a:r>
            <a:r>
              <a:rPr lang="en-US" sz="2000" dirty="0" err="1" smtClean="0">
                <a:solidFill>
                  <a:srgbClr val="CC00CC"/>
                </a:solidFill>
                <a:latin typeface="Arial Black" pitchFamily="34" charset="0"/>
              </a:rPr>
              <a:t>atracción</a:t>
            </a:r>
            <a:r>
              <a:rPr lang="en-US" sz="2000" dirty="0" smtClean="0">
                <a:solidFill>
                  <a:srgbClr val="CC00CC"/>
                </a:solidFill>
                <a:latin typeface="Arial Black" pitchFamily="34" charset="0"/>
              </a:rPr>
              <a:t>.</a:t>
            </a:r>
            <a:endParaRPr lang="en-US" sz="2000" dirty="0">
              <a:solidFill>
                <a:srgbClr val="CC00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7234" y="533400"/>
            <a:ext cx="9703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Doceava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Tradición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:Espiritualidad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00200"/>
            <a:ext cx="1447800" cy="406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1600200"/>
            <a:ext cx="2054015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No:</a:t>
            </a:r>
          </a:p>
          <a:p>
            <a:pPr algn="ctr"/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“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Soy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María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Ríos,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famosa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rica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y con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estudios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Soy mucho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mejor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que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tú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por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lo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tanto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,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sígueme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!”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”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1676400"/>
            <a:ext cx="2054015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Sí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:</a:t>
            </a:r>
          </a:p>
          <a:p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  <a:p>
            <a:pPr algn="ctr"/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“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Soy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María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</a:p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y soy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una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comedora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compulsiva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”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62100"/>
            <a:ext cx="1563687" cy="390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40730" y="5867400"/>
            <a:ext cx="79163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Anteponer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los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principios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a </a:t>
            </a:r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las</a:t>
            </a:r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personas</a:t>
            </a:r>
            <a:endParaRPr lang="en-U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5596" y="78350"/>
            <a:ext cx="7757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Primera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tradición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Unidad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541" y="5638800"/>
            <a:ext cx="76485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Juntos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podremos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hacer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lo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que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no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podemos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hacer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solos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2286000" cy="224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33400" y="1600200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3434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Comedor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compulsivo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aislado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y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grupo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aislado</a:t>
            </a:r>
            <a:endParaRPr lang="en-US" dirty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7930" y="1752600"/>
            <a:ext cx="89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Sí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962" y="1981200"/>
            <a:ext cx="670701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925070"/>
            <a:ext cx="758328" cy="105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057400"/>
            <a:ext cx="914400" cy="116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200400"/>
            <a:ext cx="835024" cy="11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181600" y="4572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Grupo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de OA con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otros</a:t>
            </a:r>
            <a:r>
              <a:rPr lang="en-US" dirty="0" smtClean="0">
                <a:solidFill>
                  <a:srgbClr val="CC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C0000"/>
                </a:solidFill>
                <a:latin typeface="Arial Black" pitchFamily="34" charset="0"/>
              </a:rPr>
              <a:t>grupos</a:t>
            </a:r>
            <a:endParaRPr lang="en-US" dirty="0" smtClean="0">
              <a:solidFill>
                <a:srgbClr val="CC0000"/>
              </a:solidFill>
              <a:latin typeface="Arial Black" pitchFamily="34" charset="0"/>
            </a:endParaRPr>
          </a:p>
          <a:p>
            <a:pPr algn="ctr"/>
            <a:endParaRPr lang="en-US" dirty="0" smtClean="0">
              <a:solidFill>
                <a:srgbClr val="CC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266" y="-15240"/>
            <a:ext cx="8594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Segunda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Tradición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Confianza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946" y="5791200"/>
            <a:ext cx="765555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Nuestros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líderes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son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servidores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confianza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Ellos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órdenes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905000"/>
            <a:ext cx="120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No: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2324" y="1905000"/>
            <a:ext cx="872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Sí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9" y="1981200"/>
            <a:ext cx="192530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81000" y="4572000"/>
            <a:ext cx="5131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Sígueme.Hazlo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mi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manera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tengo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todas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las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respuestas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.”</a:t>
            </a:r>
          </a:p>
          <a:p>
            <a:pPr algn="ctr"/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752600"/>
            <a:ext cx="225583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354679" y="4191000"/>
            <a:ext cx="36189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Estoy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en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disposición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servir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Dime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cómo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puedo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yudarte</a:t>
            </a:r>
            <a:r>
              <a:rPr lang="en-US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.”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763" y="76200"/>
            <a:ext cx="8003217" cy="92333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Tercera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Tradición:Identidad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29000"/>
            <a:ext cx="221309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1600200"/>
            <a:ext cx="120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No: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0372" y="1676400"/>
            <a:ext cx="821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sí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2030268" y="1828800"/>
            <a:ext cx="2221908" cy="1524000"/>
          </a:xfrm>
          <a:prstGeom prst="wedgeEllipseCallout">
            <a:avLst>
              <a:gd name="adj1" fmla="val -19734"/>
              <a:gd name="adj2" fmla="val 59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itchFamily="34" charset="0"/>
              </a:rPr>
              <a:t>¡No </a:t>
            </a:r>
            <a:r>
              <a:rPr lang="en-US" b="1" dirty="0" err="1" smtClean="0">
                <a:latin typeface="Arial Black" pitchFamily="34" charset="0"/>
              </a:rPr>
              <a:t>estás</a:t>
            </a:r>
            <a:r>
              <a:rPr lang="en-US" b="1" dirty="0" smtClean="0">
                <a:latin typeface="Arial Black" pitchFamily="34" charset="0"/>
              </a:rPr>
              <a:t>  </a:t>
            </a:r>
            <a:r>
              <a:rPr lang="en-US" b="1" dirty="0" err="1" smtClean="0">
                <a:latin typeface="Arial Black" pitchFamily="34" charset="0"/>
              </a:rPr>
              <a:t>trabajando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bien</a:t>
            </a:r>
            <a:r>
              <a:rPr lang="en-US" b="1" dirty="0" smtClean="0">
                <a:latin typeface="Arial Black" pitchFamily="34" charset="0"/>
              </a:rPr>
              <a:t> el </a:t>
            </a:r>
            <a:r>
              <a:rPr lang="en-US" b="1" dirty="0" err="1" smtClean="0">
                <a:latin typeface="Arial Black" pitchFamily="34" charset="0"/>
              </a:rPr>
              <a:t>programa</a:t>
            </a:r>
            <a:r>
              <a:rPr lang="en-US" b="1" dirty="0" smtClean="0">
                <a:latin typeface="Arial Black" pitchFamily="34" charset="0"/>
              </a:rPr>
              <a:t>!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6200" y="2599730"/>
            <a:ext cx="1752600" cy="990600"/>
          </a:xfrm>
          <a:prstGeom prst="wedgeRoundRectCallout">
            <a:avLst>
              <a:gd name="adj1" fmla="val -7290"/>
              <a:gd name="adj2" fmla="val 800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itchFamily="34" charset="0"/>
              </a:rPr>
              <a:t>¡</a:t>
            </a:r>
            <a:r>
              <a:rPr lang="en-US" b="1" dirty="0" err="1" smtClean="0">
                <a:latin typeface="Arial Black" pitchFamily="34" charset="0"/>
              </a:rPr>
              <a:t>Tú</a:t>
            </a:r>
            <a:r>
              <a:rPr lang="en-US" b="1" dirty="0" smtClean="0">
                <a:latin typeface="Arial Black" pitchFamily="34" charset="0"/>
              </a:rPr>
              <a:t> no </a:t>
            </a:r>
            <a:r>
              <a:rPr lang="en-US" b="1" dirty="0" err="1" smtClean="0">
                <a:latin typeface="Arial Black" pitchFamily="34" charset="0"/>
              </a:rPr>
              <a:t>perteneces</a:t>
            </a:r>
            <a:r>
              <a:rPr lang="en-US" b="1" dirty="0" smtClean="0">
                <a:latin typeface="Arial Black" pitchFamily="34" charset="0"/>
              </a:rPr>
              <a:t> </a:t>
            </a:r>
            <a:r>
              <a:rPr lang="en-US" b="1" dirty="0" err="1" smtClean="0">
                <a:latin typeface="Arial Black" pitchFamily="34" charset="0"/>
              </a:rPr>
              <a:t>aquí</a:t>
            </a:r>
            <a:r>
              <a:rPr lang="en-US" b="1" dirty="0" smtClean="0">
                <a:latin typeface="Arial Black" pitchFamily="34" charset="0"/>
              </a:rPr>
              <a:t>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4467" y="3048000"/>
            <a:ext cx="1723294" cy="323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ular Callout 11"/>
          <p:cNvSpPr/>
          <p:nvPr/>
        </p:nvSpPr>
        <p:spPr>
          <a:xfrm>
            <a:off x="4400853" y="2667000"/>
            <a:ext cx="2718775" cy="1295400"/>
          </a:xfrm>
          <a:prstGeom prst="wedgeRoundRectCallout">
            <a:avLst>
              <a:gd name="adj1" fmla="val 63731"/>
              <a:gd name="adj2" fmla="val 298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 Black" pitchFamily="34" charset="0"/>
              </a:rPr>
              <a:t>¿</a:t>
            </a:r>
            <a:r>
              <a:rPr lang="en-US" b="1" dirty="0" err="1" smtClean="0">
                <a:latin typeface="Arial Black" pitchFamily="34" charset="0"/>
              </a:rPr>
              <a:t>Quieres</a:t>
            </a:r>
            <a:r>
              <a:rPr lang="en-US" b="1" dirty="0" smtClean="0">
                <a:latin typeface="Arial Black" pitchFamily="34" charset="0"/>
              </a:rPr>
              <a:t>  </a:t>
            </a:r>
            <a:r>
              <a:rPr lang="en-US" b="1" dirty="0" err="1" smtClean="0">
                <a:latin typeface="Arial Black" pitchFamily="34" charset="0"/>
              </a:rPr>
              <a:t>dejar</a:t>
            </a:r>
            <a:r>
              <a:rPr lang="en-US" b="1" dirty="0" smtClean="0">
                <a:latin typeface="Arial Black" pitchFamily="34" charset="0"/>
              </a:rPr>
              <a:t> de comer </a:t>
            </a:r>
            <a:r>
              <a:rPr lang="en-US" b="1" dirty="0" err="1" smtClean="0">
                <a:latin typeface="Arial Black" pitchFamily="34" charset="0"/>
              </a:rPr>
              <a:t>compulsivamente</a:t>
            </a:r>
            <a:r>
              <a:rPr lang="en-US" b="1" dirty="0" smtClean="0">
                <a:latin typeface="Arial Black" pitchFamily="34" charset="0"/>
              </a:rPr>
              <a:t>?</a:t>
            </a:r>
          </a:p>
          <a:p>
            <a:pPr algn="ctr"/>
            <a:r>
              <a:rPr lang="en-US" b="1" dirty="0" smtClean="0">
                <a:latin typeface="Arial Black" pitchFamily="34" charset="0"/>
              </a:rPr>
              <a:t>¡</a:t>
            </a:r>
            <a:r>
              <a:rPr lang="en-US" b="1" dirty="0" err="1" smtClean="0">
                <a:latin typeface="Arial Black" pitchFamily="34" charset="0"/>
              </a:rPr>
              <a:t>Bienvenido</a:t>
            </a:r>
            <a:r>
              <a:rPr lang="en-US" b="1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en-US" b="1" dirty="0" smtClean="0">
                <a:latin typeface="Arial Black" pitchFamily="34" charset="0"/>
              </a:rPr>
              <a:t>A OA!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7187" y="4267200"/>
            <a:ext cx="64122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El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único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requisito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es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tener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el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deseo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dejar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de comer  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compulsivamente</a:t>
            </a:r>
            <a:endParaRPr lang="en-US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endParaRPr lang="en-US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8104" y="457200"/>
            <a:ext cx="843365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Cuarta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Tradición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Autonomía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3779" y="1371600"/>
            <a:ext cx="1029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Sí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:</a:t>
            </a:r>
            <a:endParaRPr lang="en-US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411" y="3275539"/>
            <a:ext cx="2765389" cy="256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ular Callout 8"/>
          <p:cNvSpPr/>
          <p:nvPr/>
        </p:nvSpPr>
        <p:spPr>
          <a:xfrm>
            <a:off x="1585176" y="1683604"/>
            <a:ext cx="2667000" cy="1371600"/>
          </a:xfrm>
          <a:prstGeom prst="wedgeRectCallout">
            <a:avLst>
              <a:gd name="adj1" fmla="val -35417"/>
              <a:gd name="adj2" fmla="val 10367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¿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Podemos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hacer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yoga y vender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recetas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porque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somos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autónomos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, o no?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120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6564">
            <a:off x="4648207" y="2356917"/>
            <a:ext cx="181384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ular Callout 10"/>
          <p:cNvSpPr/>
          <p:nvPr/>
        </p:nvSpPr>
        <p:spPr>
          <a:xfrm>
            <a:off x="6553200" y="1524000"/>
            <a:ext cx="2057400" cy="1371600"/>
          </a:xfrm>
          <a:prstGeom prst="wedgeRoundRectCallout">
            <a:avLst>
              <a:gd name="adj1" fmla="val -59650"/>
              <a:gd name="adj2" fmla="val 3519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¡</a:t>
            </a:r>
            <a:r>
              <a:rPr lang="en-US" sz="2800" dirty="0" err="1" smtClean="0">
                <a:latin typeface="Arial Black" pitchFamily="34" charset="0"/>
              </a:rPr>
              <a:t>Leámos</a:t>
            </a:r>
            <a:r>
              <a:rPr lang="en-US" sz="28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smtClean="0">
                <a:latin typeface="Arial Black" pitchFamily="34" charset="0"/>
              </a:rPr>
              <a:t>Lifeline!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934200" y="3124200"/>
            <a:ext cx="1981200" cy="1524000"/>
          </a:xfrm>
          <a:prstGeom prst="wedgeRoundRectCallout">
            <a:avLst>
              <a:gd name="adj1" fmla="val -78526"/>
              <a:gd name="adj2" fmla="val 1454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¡</a:t>
            </a:r>
            <a:r>
              <a:rPr lang="en-US" sz="2000" dirty="0" err="1" smtClean="0">
                <a:latin typeface="Arial Black" pitchFamily="34" charset="0"/>
              </a:rPr>
              <a:t>Podemos</a:t>
            </a:r>
            <a:r>
              <a:rPr lang="en-US" sz="2000" dirty="0" smtClean="0">
                <a:latin typeface="Arial Black" pitchFamily="34" charset="0"/>
              </a:rPr>
              <a:t> </a:t>
            </a:r>
            <a:r>
              <a:rPr lang="en-US" sz="2000" dirty="0" err="1" smtClean="0">
                <a:latin typeface="Arial Black" pitchFamily="34" charset="0"/>
              </a:rPr>
              <a:t>sentarnos</a:t>
            </a:r>
            <a:r>
              <a:rPr lang="en-US" sz="2000" dirty="0" smtClean="0">
                <a:latin typeface="Arial Black" pitchFamily="34" charset="0"/>
              </a:rPr>
              <a:t> en </a:t>
            </a:r>
            <a:r>
              <a:rPr lang="en-US" sz="2000" dirty="0" err="1" smtClean="0">
                <a:latin typeface="Arial Black" pitchFamily="34" charset="0"/>
              </a:rPr>
              <a:t>círculo</a:t>
            </a:r>
            <a:r>
              <a:rPr lang="en-US" sz="2000" dirty="0" smtClean="0">
                <a:latin typeface="Arial Black" pitchFamily="34" charset="0"/>
              </a:rPr>
              <a:t>!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4800600"/>
            <a:ext cx="55626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Los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grupos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toman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sus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propias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decisiones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mientras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éstas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no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afecten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otras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partes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de la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hermandad</a:t>
            </a:r>
            <a:endParaRPr lang="en-U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2931"/>
            <a:ext cx="8046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Quinta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Tradición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Propósito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7600"/>
            <a:ext cx="260814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1447800"/>
            <a:ext cx="1319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No: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9559" y="1524000"/>
            <a:ext cx="987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Sí</a:t>
            </a:r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04800" y="2286000"/>
            <a:ext cx="2895600" cy="1524000"/>
          </a:xfrm>
          <a:prstGeom prst="wedgeEllipseCallout">
            <a:avLst>
              <a:gd name="adj1" fmla="val 11655"/>
              <a:gd name="adj2" fmla="val 70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Black" pitchFamily="34" charset="0"/>
              </a:rPr>
              <a:t>Podemos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hablar</a:t>
            </a:r>
            <a:r>
              <a:rPr lang="en-US" dirty="0" smtClean="0">
                <a:latin typeface="Arial Black" pitchFamily="34" charset="0"/>
              </a:rPr>
              <a:t>  </a:t>
            </a:r>
            <a:r>
              <a:rPr lang="en-US" dirty="0" err="1" smtClean="0">
                <a:latin typeface="Arial Black" pitchFamily="34" charset="0"/>
              </a:rPr>
              <a:t>sobre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nutrición</a:t>
            </a:r>
            <a:r>
              <a:rPr lang="en-US" dirty="0" smtClean="0">
                <a:latin typeface="Arial Black" pitchFamily="34" charset="0"/>
              </a:rPr>
              <a:t> en </a:t>
            </a:r>
            <a:r>
              <a:rPr lang="en-US" dirty="0" err="1" smtClean="0">
                <a:latin typeface="Arial Black" pitchFamily="34" charset="0"/>
              </a:rPr>
              <a:t>nuestras</a:t>
            </a:r>
            <a:endParaRPr lang="en-US" dirty="0" smtClean="0">
              <a:latin typeface="Arial Black" pitchFamily="34" charset="0"/>
            </a:endParaRPr>
          </a:p>
          <a:p>
            <a:pPr algn="ctr"/>
            <a:r>
              <a:rPr lang="en-US" dirty="0" smtClean="0">
                <a:latin typeface="Arial Black" pitchFamily="34" charset="0"/>
              </a:rPr>
              <a:t>Juntas.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367" y="5334000"/>
            <a:ext cx="857221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El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propósito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primario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de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cada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grupo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es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llevar</a:t>
            </a:r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 </a:t>
            </a:r>
            <a:r>
              <a:rPr lang="en-US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mensaje</a:t>
            </a:r>
            <a:r>
              <a:rPr lang="en-US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comedor</a:t>
            </a:r>
            <a:r>
              <a:rPr 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compulsivo</a:t>
            </a:r>
            <a:endParaRPr lang="en-US" sz="28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667000"/>
            <a:ext cx="2154237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Callout 13"/>
          <p:cNvSpPr/>
          <p:nvPr/>
        </p:nvSpPr>
        <p:spPr>
          <a:xfrm>
            <a:off x="5013696" y="1425315"/>
            <a:ext cx="3749303" cy="1447800"/>
          </a:xfrm>
          <a:prstGeom prst="wedgeEllipseCallout">
            <a:avLst>
              <a:gd name="adj1" fmla="val -4998"/>
              <a:gd name="adj2" fmla="val 855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Arial Black" pitchFamily="34" charset="0"/>
              </a:rPr>
              <a:t>Compartimos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como</a:t>
            </a:r>
            <a:r>
              <a:rPr lang="en-US" dirty="0" smtClean="0">
                <a:latin typeface="Arial Black" pitchFamily="34" charset="0"/>
              </a:rPr>
              <a:t> los </a:t>
            </a:r>
            <a:r>
              <a:rPr lang="en-US" dirty="0" err="1" smtClean="0">
                <a:latin typeface="Arial Black" pitchFamily="34" charset="0"/>
              </a:rPr>
              <a:t>Doce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Pasos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nos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han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ayudado</a:t>
            </a:r>
            <a:r>
              <a:rPr lang="en-US" dirty="0" smtClean="0">
                <a:latin typeface="Arial Black" pitchFamily="34" charset="0"/>
              </a:rPr>
              <a:t> en </a:t>
            </a:r>
            <a:r>
              <a:rPr lang="en-US" dirty="0" err="1" smtClean="0">
                <a:latin typeface="Arial Black" pitchFamily="34" charset="0"/>
              </a:rPr>
              <a:t>nuestra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recuperación</a:t>
            </a:r>
            <a:r>
              <a:rPr lang="en-US" dirty="0" smtClean="0"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945" y="0"/>
            <a:ext cx="812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Sexta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Tradición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Solidaridad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0"/>
            <a:ext cx="1266825" cy="191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8600" y="1066800"/>
            <a:ext cx="1204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No: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15724" y="990600"/>
            <a:ext cx="872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Sí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14600"/>
            <a:ext cx="19240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loud Callout 7"/>
          <p:cNvSpPr/>
          <p:nvPr/>
        </p:nvSpPr>
        <p:spPr>
          <a:xfrm>
            <a:off x="5715000" y="990600"/>
            <a:ext cx="3276600" cy="2209800"/>
          </a:xfrm>
          <a:prstGeom prst="cloudCallout">
            <a:avLst>
              <a:gd name="adj1" fmla="val -46851"/>
              <a:gd name="adj2" fmla="val 535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Arial Black" pitchFamily="34" charset="0"/>
              </a:rPr>
              <a:t>Solamente</a:t>
            </a:r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 Black" pitchFamily="34" charset="0"/>
              </a:rPr>
              <a:t>leemos</a:t>
            </a:r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</a:rPr>
              <a:t> la </a:t>
            </a:r>
            <a:r>
              <a:rPr lang="en-US" sz="1400" dirty="0" err="1" smtClean="0">
                <a:solidFill>
                  <a:srgbClr val="FF0000"/>
                </a:solidFill>
                <a:latin typeface="Arial Black" pitchFamily="34" charset="0"/>
              </a:rPr>
              <a:t>literatura</a:t>
            </a:r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Arial Black" pitchFamily="34" charset="0"/>
              </a:rPr>
              <a:t>probada</a:t>
            </a:r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</a:rPr>
              <a:t> de OA y AA en la </a:t>
            </a:r>
            <a:r>
              <a:rPr lang="en-US" sz="1400" dirty="0" err="1" smtClean="0">
                <a:solidFill>
                  <a:srgbClr val="FF0000"/>
                </a:solidFill>
                <a:latin typeface="Arial Black" pitchFamily="34" charset="0"/>
              </a:rPr>
              <a:t>Conferencia</a:t>
            </a:r>
            <a:r>
              <a:rPr lang="en-US" sz="1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</a:rPr>
              <a:t>Mundial para no </a:t>
            </a:r>
            <a:r>
              <a:rPr lang="en-US" sz="1400" dirty="0" err="1" smtClean="0">
                <a:solidFill>
                  <a:srgbClr val="FF0000"/>
                </a:solidFill>
                <a:latin typeface="Arial Black" pitchFamily="34" charset="0"/>
              </a:rPr>
              <a:t>terjivesar</a:t>
            </a:r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</a:rPr>
              <a:t> el </a:t>
            </a:r>
            <a:r>
              <a:rPr lang="en-US" sz="1400" dirty="0" err="1" smtClean="0">
                <a:solidFill>
                  <a:srgbClr val="FF0000"/>
                </a:solidFill>
                <a:latin typeface="Arial Black" pitchFamily="34" charset="0"/>
              </a:rPr>
              <a:t>mensaje</a:t>
            </a:r>
            <a:r>
              <a:rPr lang="en-US" sz="1400" dirty="0" smtClean="0">
                <a:solidFill>
                  <a:srgbClr val="FF0000"/>
                </a:solidFill>
                <a:latin typeface="Arial Black" pitchFamily="34" charset="0"/>
              </a:rPr>
              <a:t>  OA.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584901" y="5410200"/>
            <a:ext cx="78932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 </a:t>
            </a:r>
            <a:r>
              <a:rPr lang="en-US" sz="32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respaldamos</a:t>
            </a:r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32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financiamos</a:t>
            </a:r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o </a:t>
            </a:r>
            <a:r>
              <a:rPr lang="en-US" sz="32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prestamos</a:t>
            </a:r>
            <a:r>
              <a:rPr lang="en-US" sz="32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el </a:t>
            </a:r>
          </a:p>
          <a:p>
            <a:pPr algn="ctr"/>
            <a:r>
              <a:rPr lang="en-US" sz="3200" b="1" dirty="0" err="1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  <a:r>
              <a:rPr lang="en-US" sz="3200" b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ombre</a:t>
            </a:r>
            <a:r>
              <a:rPr lang="en-US" sz="32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de OA a </a:t>
            </a:r>
            <a:r>
              <a:rPr lang="en-US" sz="3200" b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otras</a:t>
            </a:r>
            <a:r>
              <a:rPr lang="en-US" sz="32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empresas</a:t>
            </a:r>
            <a:endParaRPr lang="en-US" sz="32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600200" y="990600"/>
            <a:ext cx="3276600" cy="2133600"/>
          </a:xfrm>
          <a:prstGeom prst="cloudCallout">
            <a:avLst>
              <a:gd name="adj1" fmla="val -47999"/>
              <a:gd name="adj2" fmla="val 5117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FF0000"/>
                </a:solidFill>
                <a:latin typeface="Arial Black" pitchFamily="34" charset="0"/>
              </a:rPr>
              <a:t>Recomendémos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 el </a:t>
            </a:r>
            <a:r>
              <a:rPr lang="en-US" sz="1600" dirty="0" err="1" smtClean="0">
                <a:solidFill>
                  <a:srgbClr val="FF0000"/>
                </a:solidFill>
                <a:latin typeface="Arial Black" pitchFamily="34" charset="0"/>
              </a:rPr>
              <a:t>tratamiento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 xyz, el </a:t>
            </a:r>
            <a:r>
              <a:rPr lang="en-US" sz="1600" dirty="0" err="1" smtClean="0">
                <a:solidFill>
                  <a:srgbClr val="FF0000"/>
                </a:solidFill>
                <a:latin typeface="Arial Black" pitchFamily="34" charset="0"/>
              </a:rPr>
              <a:t>libro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 de Joe y la </a:t>
            </a:r>
            <a:r>
              <a:rPr lang="en-US" sz="1600" dirty="0" err="1" smtClean="0">
                <a:solidFill>
                  <a:srgbClr val="FF0000"/>
                </a:solidFill>
                <a:latin typeface="Arial Black" pitchFamily="34" charset="0"/>
              </a:rPr>
              <a:t>dieta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 del Dr. </a:t>
            </a:r>
            <a:r>
              <a:rPr lang="en-US" sz="1600" dirty="0" err="1" smtClean="0">
                <a:solidFill>
                  <a:srgbClr val="FF0000"/>
                </a:solidFill>
                <a:latin typeface="Arial Black" pitchFamily="34" charset="0"/>
              </a:rPr>
              <a:t>García</a:t>
            </a:r>
            <a:r>
              <a:rPr lang="en-US" sz="1600" dirty="0" smtClean="0">
                <a:solidFill>
                  <a:srgbClr val="FF0000"/>
                </a:solidFill>
                <a:latin typeface="Arial Black" pitchFamily="34" charset="0"/>
              </a:rPr>
              <a:t> en la junta.  </a:t>
            </a:r>
            <a:endParaRPr lang="en-US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038600" cy="4525963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“Nuestra junta paga la renta y compramos nuestro propio café.</a:t>
            </a:r>
          </a:p>
          <a:p>
            <a:pPr marL="0" indent="0">
              <a:buNone/>
            </a:pPr>
            <a:r>
              <a:rPr lang="es-MX" dirty="0" smtClean="0"/>
              <a:t>¿ Somos económicamente  independientes?”     </a:t>
            </a:r>
          </a:p>
          <a:p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4038600" cy="4525963"/>
          </a:xfrm>
        </p:spPr>
        <p:txBody>
          <a:bodyPr>
            <a:norm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marL="0" indent="0">
              <a:buNone/>
            </a:pPr>
            <a:r>
              <a:rPr lang="es-MX" dirty="0" smtClean="0"/>
              <a:t>“Nuestro grupo apoya el servicio de la intergrupal, de la región y el servicio mundial.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62000"/>
            <a:ext cx="3002219" cy="262844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7200" y="2590800"/>
            <a:ext cx="1109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NO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855504" y="2544633"/>
            <a:ext cx="753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SÍ</a:t>
            </a:r>
            <a:endParaRPr lang="es-E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0" name="Rectangle 1"/>
          <p:cNvSpPr/>
          <p:nvPr/>
        </p:nvSpPr>
        <p:spPr>
          <a:xfrm>
            <a:off x="76200" y="130314"/>
            <a:ext cx="88753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SÉPTIMA TRADICIÓN: RESPONSABILIDAD</a:t>
            </a:r>
            <a:endParaRPr lang="en-US" sz="40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9621" y="5968425"/>
            <a:ext cx="7558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/>
              <a:t>Cada grupo de OA debe ser autosuficiente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39368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14" y="254800"/>
            <a:ext cx="91169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Octava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Tradición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 </a:t>
            </a:r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H</a:t>
            </a:r>
            <a:r>
              <a:rPr lang="en-US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ermandad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12234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No: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0330" y="1219200"/>
            <a:ext cx="89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Sí</a:t>
            </a:r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: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791" y="3048001"/>
            <a:ext cx="1956209" cy="23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ular Callout 6"/>
          <p:cNvSpPr/>
          <p:nvPr/>
        </p:nvSpPr>
        <p:spPr>
          <a:xfrm>
            <a:off x="1676400" y="1295400"/>
            <a:ext cx="2667000" cy="1524000"/>
          </a:xfrm>
          <a:prstGeom prst="wedgeRoundRectCallout">
            <a:avLst>
              <a:gd name="adj1" fmla="val -42027"/>
              <a:gd name="adj2" fmla="val 751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¡Soy </a:t>
            </a:r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una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autoridad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 en los </a:t>
            </a:r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Doce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Pasos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. </a:t>
            </a:r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Compartiré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 mi </a:t>
            </a:r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conocimiento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 a un </a:t>
            </a:r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precio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!</a:t>
            </a:r>
            <a:endParaRPr lang="en-US" b="1" dirty="0">
              <a:latin typeface="Arial Black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219698" y="3357684"/>
            <a:ext cx="1600201" cy="231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6019798" y="1178131"/>
            <a:ext cx="2743200" cy="1641270"/>
          </a:xfrm>
          <a:prstGeom prst="wedgeRoundRectCallout">
            <a:avLst>
              <a:gd name="adj1" fmla="val -43452"/>
              <a:gd name="adj2" fmla="val 934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Siempre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estoy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contento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 de  </a:t>
            </a:r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servir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¡</a:t>
            </a:r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Trabajo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 el </a:t>
            </a:r>
            <a:r>
              <a:rPr lang="en-US" b="1" dirty="0" err="1">
                <a:solidFill>
                  <a:srgbClr val="7030A0"/>
                </a:solidFill>
                <a:latin typeface="Arial Black" pitchFamily="34" charset="0"/>
              </a:rPr>
              <a:t>D</a:t>
            </a:r>
            <a:r>
              <a:rPr lang="en-US" b="1" dirty="0" err="1" smtClean="0">
                <a:solidFill>
                  <a:srgbClr val="7030A0"/>
                </a:solidFill>
                <a:latin typeface="Arial Black" pitchFamily="34" charset="0"/>
              </a:rPr>
              <a:t>oceavo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 Black" pitchFamily="34" charset="0"/>
              </a:rPr>
              <a:t>P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aso!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20518" y="5715000"/>
            <a:ext cx="66732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Damos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libremente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lo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que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generosamente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</a:t>
            </a:r>
            <a:r>
              <a:rPr 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 </a:t>
            </a:r>
            <a:r>
              <a:rPr lang="en-US" sz="28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nos</a:t>
            </a:r>
            <a:r>
              <a:rPr lang="en-U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ha dado.</a:t>
            </a:r>
            <a:endParaRPr lang="en-U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561</Words>
  <Application>Microsoft Office PowerPoint</Application>
  <PresentationFormat>Presentación en pantalla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Dotum</vt:lpstr>
      <vt:lpstr>Arial</vt:lpstr>
      <vt:lpstr>Arial Black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Geraldin</dc:creator>
  <cp:lastModifiedBy>TOSHIBA</cp:lastModifiedBy>
  <cp:revision>135</cp:revision>
  <dcterms:created xsi:type="dcterms:W3CDTF">2008-10-16T16:00:49Z</dcterms:created>
  <dcterms:modified xsi:type="dcterms:W3CDTF">2016-09-20T00:26:56Z</dcterms:modified>
</cp:coreProperties>
</file>